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7470717d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7470717d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7470717d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7470717d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7470717d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7470717d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7470717d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7470717d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98da1d10599f3ff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98da1d10599f3ff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7470717d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7470717d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417cd8a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417cd8a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98da1d10599f3ff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98da1d10599f3ff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7470717d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7470717d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98da1d10599f3ff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98da1d10599f3ff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7470717d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7470717d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417cd8a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417cd8a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8688937d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8688937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7470717d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7470717d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7470717d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7470717d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7470717d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7470717d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7470717d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7470717d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7470717d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7470717d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7470717d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7470717d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7470717d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7470717d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drive.google.com/file/d/1V1JhBkH1v-meSniMRwbWbfXDxgBUzkgt/view" TargetMode="External"/><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EIW1fb0jNE5anZ_0p4PoPCrBoZLBDIDR/view" TargetMode="External"/><Relationship Id="rId4" Type="http://schemas.openxmlformats.org/officeDocument/2006/relationships/image" Target="../media/image31.jp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hyperlink" Target="http://drive.google.com/file/d/1LN45xFIV_YJyZLZiQB9Zx0Fh6TkS31X2/view" TargetMode="External"/><Relationship Id="rId5"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open3d.org/docs/release/introduction.html" TargetMode="Externa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36100" y="1689125"/>
            <a:ext cx="74718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Times New Roman"/>
                <a:ea typeface="Times New Roman"/>
                <a:cs typeface="Times New Roman"/>
                <a:sym typeface="Times New Roman"/>
              </a:rPr>
              <a:t>3D Image Reconstruction using Open3D and </a:t>
            </a:r>
            <a:r>
              <a:rPr lang="en-GB">
                <a:latin typeface="Times New Roman"/>
                <a:ea typeface="Times New Roman"/>
                <a:cs typeface="Times New Roman"/>
                <a:sym typeface="Times New Roman"/>
              </a:rPr>
              <a:t>Realsense</a:t>
            </a:r>
            <a:r>
              <a:rPr lang="en-GB">
                <a:latin typeface="Times New Roman"/>
                <a:ea typeface="Times New Roman"/>
                <a:cs typeface="Times New Roman"/>
                <a:sym typeface="Times New Roman"/>
              </a:rPr>
              <a:t> Camera</a:t>
            </a:r>
            <a:endParaRPr>
              <a:latin typeface="Times New Roman"/>
              <a:ea typeface="Times New Roman"/>
              <a:cs typeface="Times New Roman"/>
              <a:sym typeface="Times New Roman"/>
            </a:endParaRPr>
          </a:p>
        </p:txBody>
      </p:sp>
      <p:sp>
        <p:nvSpPr>
          <p:cNvPr id="87" name="Google Shape;87;p13"/>
          <p:cNvSpPr txBox="1"/>
          <p:nvPr>
            <p:ph idx="1" type="subTitle"/>
          </p:nvPr>
        </p:nvSpPr>
        <p:spPr>
          <a:xfrm>
            <a:off x="727950" y="3912350"/>
            <a:ext cx="76881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Times New Roman"/>
                <a:ea typeface="Times New Roman"/>
                <a:cs typeface="Times New Roman"/>
                <a:sym typeface="Times New Roman"/>
              </a:rPr>
              <a:t>By:  Kommareddy Diana Mary</a:t>
            </a:r>
            <a:endParaRPr>
              <a:latin typeface="Times New Roman"/>
              <a:ea typeface="Times New Roman"/>
              <a:cs typeface="Times New Roman"/>
              <a:sym typeface="Times New Roman"/>
            </a:endParaRPr>
          </a:p>
          <a:p>
            <a:pPr indent="0" lvl="0" marL="0" rtl="0" algn="ctr">
              <a:spcBef>
                <a:spcPts val="0"/>
              </a:spcBef>
              <a:spcAft>
                <a:spcPts val="0"/>
              </a:spcAft>
              <a:buNone/>
            </a:pPr>
            <a:r>
              <a:rPr lang="en-GB">
                <a:latin typeface="Times New Roman"/>
                <a:ea typeface="Times New Roman"/>
                <a:cs typeface="Times New Roman"/>
                <a:sym typeface="Times New Roman"/>
              </a:rPr>
              <a:t>Under:  Dr. Amit Shukla</a:t>
            </a:r>
            <a:endParaRPr>
              <a:latin typeface="Times New Roman"/>
              <a:ea typeface="Times New Roman"/>
              <a:cs typeface="Times New Roman"/>
              <a:sym typeface="Times New Roman"/>
            </a:endParaRPr>
          </a:p>
          <a:p>
            <a:pPr indent="0" lvl="0" marL="0" rtl="0" algn="ctr">
              <a:spcBef>
                <a:spcPts val="0"/>
              </a:spcBef>
              <a:spcAft>
                <a:spcPts val="0"/>
              </a:spcAft>
              <a:buNone/>
            </a:pPr>
            <a:r>
              <a:rPr lang="en-GB">
                <a:latin typeface="Times New Roman"/>
                <a:ea typeface="Times New Roman"/>
                <a:cs typeface="Times New Roman"/>
                <a:sym typeface="Times New Roman"/>
              </a:rPr>
              <a:t>Cair@IIT Mandi</a:t>
            </a:r>
            <a:endParaRPr>
              <a:latin typeface="Times New Roman"/>
              <a:ea typeface="Times New Roman"/>
              <a:cs typeface="Times New Roman"/>
              <a:sym typeface="Times New Roman"/>
            </a:endParaRPr>
          </a:p>
        </p:txBody>
      </p:sp>
      <p:pic>
        <p:nvPicPr>
          <p:cNvPr id="88" name="Google Shape;88;p13"/>
          <p:cNvPicPr preferRelativeResize="0"/>
          <p:nvPr/>
        </p:nvPicPr>
        <p:blipFill>
          <a:blip r:embed="rId3">
            <a:alphaModFix/>
          </a:blip>
          <a:stretch>
            <a:fillRect/>
          </a:stretch>
        </p:blipFill>
        <p:spPr>
          <a:xfrm>
            <a:off x="52750" y="43500"/>
            <a:ext cx="1406575" cy="574175"/>
          </a:xfrm>
          <a:prstGeom prst="rect">
            <a:avLst/>
          </a:prstGeom>
          <a:noFill/>
          <a:ln>
            <a:noFill/>
          </a:ln>
        </p:spPr>
      </p:pic>
      <p:pic>
        <p:nvPicPr>
          <p:cNvPr id="89" name="Google Shape;89;p13"/>
          <p:cNvPicPr preferRelativeResize="0"/>
          <p:nvPr/>
        </p:nvPicPr>
        <p:blipFill>
          <a:blip r:embed="rId4">
            <a:alphaModFix/>
          </a:blip>
          <a:stretch>
            <a:fillRect/>
          </a:stretch>
        </p:blipFill>
        <p:spPr>
          <a:xfrm>
            <a:off x="7472750" y="43500"/>
            <a:ext cx="1627750" cy="645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623625" y="588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Customized</a:t>
            </a:r>
            <a:r>
              <a:rPr lang="en-GB">
                <a:latin typeface="Times New Roman"/>
                <a:ea typeface="Times New Roman"/>
                <a:cs typeface="Times New Roman"/>
                <a:sym typeface="Times New Roman"/>
              </a:rPr>
              <a:t> input</a:t>
            </a:r>
            <a:endParaRPr>
              <a:latin typeface="Times New Roman"/>
              <a:ea typeface="Times New Roman"/>
              <a:cs typeface="Times New Roman"/>
              <a:sym typeface="Times New Roman"/>
            </a:endParaRPr>
          </a:p>
        </p:txBody>
      </p:sp>
      <p:sp>
        <p:nvSpPr>
          <p:cNvPr id="157" name="Google Shape;157;p22"/>
          <p:cNvSpPr txBox="1"/>
          <p:nvPr>
            <p:ph idx="1" type="body"/>
          </p:nvPr>
        </p:nvSpPr>
        <p:spPr>
          <a:xfrm>
            <a:off x="729450" y="1316575"/>
            <a:ext cx="7688700" cy="373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2"/>
                </a:solidFill>
                <a:latin typeface="Times New Roman"/>
                <a:ea typeface="Times New Roman"/>
                <a:cs typeface="Times New Roman"/>
                <a:sym typeface="Times New Roman"/>
              </a:rPr>
              <a:t>The point cloud can be formed of a person by providing the rgb and depth images of same size.</a:t>
            </a:r>
            <a:endParaRPr>
              <a:solidFill>
                <a:schemeClr val="dk2"/>
              </a:solidFill>
              <a:latin typeface="Times New Roman"/>
              <a:ea typeface="Times New Roman"/>
              <a:cs typeface="Times New Roman"/>
              <a:sym typeface="Times New Roman"/>
            </a:endParaRPr>
          </a:p>
        </p:txBody>
      </p:sp>
      <p:pic>
        <p:nvPicPr>
          <p:cNvPr id="158" name="Google Shape;158;p22"/>
          <p:cNvPicPr preferRelativeResize="0"/>
          <p:nvPr/>
        </p:nvPicPr>
        <p:blipFill>
          <a:blip r:embed="rId3">
            <a:alphaModFix/>
          </a:blip>
          <a:stretch>
            <a:fillRect/>
          </a:stretch>
        </p:blipFill>
        <p:spPr>
          <a:xfrm>
            <a:off x="821796" y="1686996"/>
            <a:ext cx="4651425" cy="1884375"/>
          </a:xfrm>
          <a:prstGeom prst="rect">
            <a:avLst/>
          </a:prstGeom>
          <a:noFill/>
          <a:ln>
            <a:noFill/>
          </a:ln>
        </p:spPr>
      </p:pic>
      <p:pic>
        <p:nvPicPr>
          <p:cNvPr id="159" name="Google Shape;159;p22"/>
          <p:cNvPicPr preferRelativeResize="0"/>
          <p:nvPr/>
        </p:nvPicPr>
        <p:blipFill>
          <a:blip r:embed="rId4">
            <a:alphaModFix/>
          </a:blip>
          <a:stretch>
            <a:fillRect/>
          </a:stretch>
        </p:blipFill>
        <p:spPr>
          <a:xfrm>
            <a:off x="927625" y="3627375"/>
            <a:ext cx="1699150" cy="1308675"/>
          </a:xfrm>
          <a:prstGeom prst="rect">
            <a:avLst/>
          </a:prstGeom>
          <a:noFill/>
          <a:ln>
            <a:noFill/>
          </a:ln>
        </p:spPr>
      </p:pic>
      <p:pic>
        <p:nvPicPr>
          <p:cNvPr id="160" name="Google Shape;160;p22"/>
          <p:cNvPicPr preferRelativeResize="0"/>
          <p:nvPr/>
        </p:nvPicPr>
        <p:blipFill>
          <a:blip r:embed="rId5">
            <a:alphaModFix/>
          </a:blip>
          <a:stretch>
            <a:fillRect/>
          </a:stretch>
        </p:blipFill>
        <p:spPr>
          <a:xfrm>
            <a:off x="2943875" y="3514413"/>
            <a:ext cx="1628125" cy="1534600"/>
          </a:xfrm>
          <a:prstGeom prst="rect">
            <a:avLst/>
          </a:prstGeom>
          <a:noFill/>
          <a:ln>
            <a:noFill/>
          </a:ln>
        </p:spPr>
      </p:pic>
      <p:pic>
        <p:nvPicPr>
          <p:cNvPr id="161" name="Google Shape;161;p22"/>
          <p:cNvPicPr preferRelativeResize="0"/>
          <p:nvPr/>
        </p:nvPicPr>
        <p:blipFill>
          <a:blip r:embed="rId6">
            <a:alphaModFix/>
          </a:blip>
          <a:stretch>
            <a:fillRect/>
          </a:stretch>
        </p:blipFill>
        <p:spPr>
          <a:xfrm>
            <a:off x="4965700" y="3514424"/>
            <a:ext cx="1998675" cy="142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676550" y="598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Alignment</a:t>
            </a:r>
            <a:endParaRPr>
              <a:latin typeface="Times New Roman"/>
              <a:ea typeface="Times New Roman"/>
              <a:cs typeface="Times New Roman"/>
              <a:sym typeface="Times New Roman"/>
            </a:endParaRPr>
          </a:p>
        </p:txBody>
      </p:sp>
      <p:sp>
        <p:nvSpPr>
          <p:cNvPr id="167" name="Google Shape;167;p23"/>
          <p:cNvSpPr txBox="1"/>
          <p:nvPr>
            <p:ph idx="1" type="body"/>
          </p:nvPr>
        </p:nvSpPr>
        <p:spPr>
          <a:xfrm>
            <a:off x="729450" y="1485900"/>
            <a:ext cx="8194500" cy="32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Aligning two point clouds of different colors involves finding a transformation that minimizes the distance between corresponding points. Two common methods for this</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a:solidFill>
                  <a:srgbClr val="000000"/>
                </a:solidFill>
                <a:latin typeface="Times New Roman"/>
                <a:ea typeface="Times New Roman"/>
                <a:cs typeface="Times New Roman"/>
                <a:sym typeface="Times New Roman"/>
              </a:rPr>
              <a:t> 1. </a:t>
            </a:r>
            <a:r>
              <a:rPr lang="en-GB">
                <a:solidFill>
                  <a:srgbClr val="000000"/>
                </a:solidFill>
                <a:latin typeface="Times New Roman"/>
                <a:ea typeface="Times New Roman"/>
                <a:cs typeface="Times New Roman"/>
                <a:sym typeface="Times New Roman"/>
              </a:rPr>
              <a:t>point-to-point alignment</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a:solidFill>
                  <a:srgbClr val="000000"/>
                </a:solidFill>
                <a:latin typeface="Times New Roman"/>
                <a:ea typeface="Times New Roman"/>
                <a:cs typeface="Times New Roman"/>
                <a:sym typeface="Times New Roman"/>
              </a:rPr>
              <a:t> 2. point-to-plane alignment.</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pic>
        <p:nvPicPr>
          <p:cNvPr id="168" name="Google Shape;168;p23"/>
          <p:cNvPicPr preferRelativeResize="0"/>
          <p:nvPr/>
        </p:nvPicPr>
        <p:blipFill>
          <a:blip r:embed="rId3">
            <a:alphaModFix/>
          </a:blip>
          <a:stretch>
            <a:fillRect/>
          </a:stretch>
        </p:blipFill>
        <p:spPr>
          <a:xfrm>
            <a:off x="5739975" y="2407225"/>
            <a:ext cx="3404026" cy="2429000"/>
          </a:xfrm>
          <a:prstGeom prst="rect">
            <a:avLst/>
          </a:prstGeom>
          <a:noFill/>
          <a:ln>
            <a:noFill/>
          </a:ln>
        </p:spPr>
      </p:pic>
      <p:pic>
        <p:nvPicPr>
          <p:cNvPr id="169" name="Google Shape;169;p23" title="alignment of two point clouds.mp4">
            <a:hlinkClick r:id="rId4"/>
          </p:cNvPr>
          <p:cNvPicPr preferRelativeResize="0"/>
          <p:nvPr/>
        </p:nvPicPr>
        <p:blipFill>
          <a:blip r:embed="rId5">
            <a:alphaModFix/>
          </a:blip>
          <a:stretch>
            <a:fillRect/>
          </a:stretch>
        </p:blipFill>
        <p:spPr>
          <a:xfrm>
            <a:off x="805650" y="2846225"/>
            <a:ext cx="3897550" cy="189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127350" y="577825"/>
            <a:ext cx="82890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Times New Roman"/>
                <a:ea typeface="Times New Roman"/>
                <a:cs typeface="Times New Roman"/>
                <a:sym typeface="Times New Roman"/>
              </a:rPr>
              <a:t>Point-To-Point</a:t>
            </a:r>
            <a:endParaRPr>
              <a:latin typeface="Times New Roman"/>
              <a:ea typeface="Times New Roman"/>
              <a:cs typeface="Times New Roman"/>
              <a:sym typeface="Times New Roman"/>
            </a:endParaRPr>
          </a:p>
        </p:txBody>
      </p:sp>
      <p:sp>
        <p:nvSpPr>
          <p:cNvPr id="175" name="Google Shape;175;p24"/>
          <p:cNvSpPr txBox="1"/>
          <p:nvPr>
            <p:ph idx="1" type="body"/>
          </p:nvPr>
        </p:nvSpPr>
        <p:spPr>
          <a:xfrm>
            <a:off x="129125" y="1507075"/>
            <a:ext cx="8289000" cy="2832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latin typeface="Times New Roman"/>
                <a:ea typeface="Times New Roman"/>
                <a:cs typeface="Times New Roman"/>
                <a:sym typeface="Times New Roman"/>
              </a:rPr>
              <a:t>This method directly minimizes the Euclidean distance between corresponding points in the source and target point clouds. It iteratively refines the transformation by matching each point in the source point cloud to the nearest point in the target point cloud. The Iterative Closest Point (ICP) algorithm is a typical example of this method. It's simple and effective for cases where the point clouds are already roughly aligned, but it can be sensitive to noise and outliers.</a:t>
            </a:r>
            <a:endParaRPr>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76" name="Google Shape;176;p24"/>
          <p:cNvPicPr preferRelativeResize="0"/>
          <p:nvPr/>
        </p:nvPicPr>
        <p:blipFill rotWithShape="1">
          <a:blip r:embed="rId3">
            <a:alphaModFix/>
          </a:blip>
          <a:srcRect b="0" l="0" r="2085" t="5311"/>
          <a:stretch/>
        </p:blipFill>
        <p:spPr>
          <a:xfrm>
            <a:off x="129125" y="2893475"/>
            <a:ext cx="5154076" cy="2074350"/>
          </a:xfrm>
          <a:prstGeom prst="rect">
            <a:avLst/>
          </a:prstGeom>
          <a:noFill/>
          <a:ln>
            <a:noFill/>
          </a:ln>
        </p:spPr>
      </p:pic>
      <p:pic>
        <p:nvPicPr>
          <p:cNvPr id="177" name="Google Shape;177;p24"/>
          <p:cNvPicPr preferRelativeResize="0"/>
          <p:nvPr/>
        </p:nvPicPr>
        <p:blipFill rotWithShape="1">
          <a:blip r:embed="rId4">
            <a:alphaModFix/>
          </a:blip>
          <a:srcRect b="0" l="6217" r="9301" t="0"/>
          <a:stretch/>
        </p:blipFill>
        <p:spPr>
          <a:xfrm>
            <a:off x="5547775" y="2777075"/>
            <a:ext cx="3596224" cy="2366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0" y="535475"/>
            <a:ext cx="83442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Times New Roman"/>
                <a:ea typeface="Times New Roman"/>
                <a:cs typeface="Times New Roman"/>
                <a:sym typeface="Times New Roman"/>
              </a:rPr>
              <a:t>Point-To-Plane</a:t>
            </a:r>
            <a:endParaRPr>
              <a:latin typeface="Times New Roman"/>
              <a:ea typeface="Times New Roman"/>
              <a:cs typeface="Times New Roman"/>
              <a:sym typeface="Times New Roman"/>
            </a:endParaRPr>
          </a:p>
        </p:txBody>
      </p:sp>
      <p:sp>
        <p:nvSpPr>
          <p:cNvPr id="183" name="Google Shape;183;p25"/>
          <p:cNvSpPr txBox="1"/>
          <p:nvPr>
            <p:ph idx="1" type="body"/>
          </p:nvPr>
        </p:nvSpPr>
        <p:spPr>
          <a:xfrm>
            <a:off x="139700" y="1295400"/>
            <a:ext cx="8932500" cy="3848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latin typeface="Times New Roman"/>
                <a:ea typeface="Times New Roman"/>
                <a:cs typeface="Times New Roman"/>
                <a:sym typeface="Times New Roman"/>
              </a:rPr>
              <a:t>This method minimizes the distance between a point in the source point cloud and the plane defined by the nearest point and its normal in the target point cloud. It tends to converge faster and more accurately, especially when dealing with surfaces because it takes the local geometry into account. The point-to-plane ICP algorithm extends the basic ICP by incorporating surface normals to improve alignment accuracy. This method is particularly effective when the point clouds have a smooth surface and when dealing with partial overlaps.</a:t>
            </a:r>
            <a:endParaRPr>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84" name="Google Shape;184;p25"/>
          <p:cNvPicPr preferRelativeResize="0"/>
          <p:nvPr/>
        </p:nvPicPr>
        <p:blipFill>
          <a:blip r:embed="rId3">
            <a:alphaModFix/>
          </a:blip>
          <a:stretch>
            <a:fillRect/>
          </a:stretch>
        </p:blipFill>
        <p:spPr>
          <a:xfrm>
            <a:off x="5357275" y="2909200"/>
            <a:ext cx="3657799" cy="2234299"/>
          </a:xfrm>
          <a:prstGeom prst="rect">
            <a:avLst/>
          </a:prstGeom>
          <a:noFill/>
          <a:ln>
            <a:noFill/>
          </a:ln>
        </p:spPr>
      </p:pic>
      <p:pic>
        <p:nvPicPr>
          <p:cNvPr id="185" name="Google Shape;185;p25"/>
          <p:cNvPicPr preferRelativeResize="0"/>
          <p:nvPr/>
        </p:nvPicPr>
        <p:blipFill>
          <a:blip r:embed="rId4">
            <a:alphaModFix/>
          </a:blip>
          <a:stretch>
            <a:fillRect/>
          </a:stretch>
        </p:blipFill>
        <p:spPr>
          <a:xfrm>
            <a:off x="55025" y="2909200"/>
            <a:ext cx="5238750" cy="213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675400" y="529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RGB-D Odometry</a:t>
            </a:r>
            <a:endParaRPr>
              <a:latin typeface="Times New Roman"/>
              <a:ea typeface="Times New Roman"/>
              <a:cs typeface="Times New Roman"/>
              <a:sym typeface="Times New Roman"/>
            </a:endParaRPr>
          </a:p>
        </p:txBody>
      </p:sp>
      <p:pic>
        <p:nvPicPr>
          <p:cNvPr id="191" name="Google Shape;191;p26"/>
          <p:cNvPicPr preferRelativeResize="0"/>
          <p:nvPr/>
        </p:nvPicPr>
        <p:blipFill>
          <a:blip r:embed="rId3">
            <a:alphaModFix/>
          </a:blip>
          <a:stretch>
            <a:fillRect/>
          </a:stretch>
        </p:blipFill>
        <p:spPr>
          <a:xfrm>
            <a:off x="498175" y="2457200"/>
            <a:ext cx="3581050" cy="2533900"/>
          </a:xfrm>
          <a:prstGeom prst="rect">
            <a:avLst/>
          </a:prstGeom>
          <a:noFill/>
          <a:ln>
            <a:noFill/>
          </a:ln>
        </p:spPr>
      </p:pic>
      <p:pic>
        <p:nvPicPr>
          <p:cNvPr id="192" name="Google Shape;192;p26"/>
          <p:cNvPicPr preferRelativeResize="0"/>
          <p:nvPr/>
        </p:nvPicPr>
        <p:blipFill>
          <a:blip r:embed="rId4">
            <a:alphaModFix/>
          </a:blip>
          <a:stretch>
            <a:fillRect/>
          </a:stretch>
        </p:blipFill>
        <p:spPr>
          <a:xfrm>
            <a:off x="4572000" y="2673325"/>
            <a:ext cx="3938924" cy="2317774"/>
          </a:xfrm>
          <a:prstGeom prst="rect">
            <a:avLst/>
          </a:prstGeom>
          <a:noFill/>
          <a:ln>
            <a:noFill/>
          </a:ln>
        </p:spPr>
      </p:pic>
      <p:sp>
        <p:nvSpPr>
          <p:cNvPr id="193" name="Google Shape;193;p26"/>
          <p:cNvSpPr txBox="1"/>
          <p:nvPr/>
        </p:nvSpPr>
        <p:spPr>
          <a:xfrm>
            <a:off x="769375" y="1398250"/>
            <a:ext cx="7594500" cy="105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300">
                <a:solidFill>
                  <a:schemeClr val="dk2"/>
                </a:solidFill>
                <a:latin typeface="Times New Roman"/>
                <a:ea typeface="Times New Roman"/>
                <a:cs typeface="Times New Roman"/>
                <a:sym typeface="Times New Roman"/>
              </a:rPr>
              <a:t>RGB-D Odometry is a technique used to estimate the motion of a camera by analyzing consecutive RGB-D frames (color images with corresponding depth information). Open3D provides functionalities to perform RGB-D Odometry, which can be useful in applications like visual SLAM, robotics, and AR/VR.</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118850" y="627075"/>
            <a:ext cx="88392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Times New Roman"/>
                <a:ea typeface="Times New Roman"/>
                <a:cs typeface="Times New Roman"/>
                <a:sym typeface="Times New Roman"/>
              </a:rPr>
              <a:t>Depth Camera </a:t>
            </a:r>
            <a:endParaRPr>
              <a:latin typeface="Times New Roman"/>
              <a:ea typeface="Times New Roman"/>
              <a:cs typeface="Times New Roman"/>
              <a:sym typeface="Times New Roman"/>
            </a:endParaRPr>
          </a:p>
        </p:txBody>
      </p:sp>
      <p:sp>
        <p:nvSpPr>
          <p:cNvPr id="199" name="Google Shape;199;p27"/>
          <p:cNvSpPr txBox="1"/>
          <p:nvPr>
            <p:ph idx="1" type="body"/>
          </p:nvPr>
        </p:nvSpPr>
        <p:spPr>
          <a:xfrm>
            <a:off x="118850" y="1329100"/>
            <a:ext cx="9238800" cy="3749700"/>
          </a:xfrm>
          <a:prstGeom prst="rect">
            <a:avLst/>
          </a:prstGeom>
        </p:spPr>
        <p:txBody>
          <a:bodyPr anchorCtr="0" anchor="t" bIns="91425" lIns="91425" spcFirstLastPara="1" rIns="91425" wrap="square" tIns="91425">
            <a:normAutofit lnSpcReduction="20000"/>
          </a:bodyPr>
          <a:lstStyle/>
          <a:p>
            <a:pPr indent="0" lvl="0" marL="0" rtl="0" algn="just">
              <a:lnSpc>
                <a:spcPct val="95000"/>
              </a:lnSpc>
              <a:spcBef>
                <a:spcPts val="0"/>
              </a:spcBef>
              <a:spcAft>
                <a:spcPts val="0"/>
              </a:spcAft>
              <a:buSzPts val="275"/>
              <a:buNone/>
            </a:pPr>
            <a:r>
              <a:rPr lang="en-GB" sz="1279">
                <a:solidFill>
                  <a:schemeClr val="dk2"/>
                </a:solidFill>
                <a:latin typeface="Times New Roman"/>
                <a:ea typeface="Times New Roman"/>
                <a:cs typeface="Times New Roman"/>
                <a:sym typeface="Times New Roman"/>
              </a:rPr>
              <a:t>The Intel RealSense Depth Camera D455 is a stereo-based depth camera designed for applications requiring precise depth sensing and 3D imaging.</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b="1" lang="en-GB" sz="1279">
                <a:solidFill>
                  <a:schemeClr val="dk2"/>
                </a:solidFill>
                <a:latin typeface="Times New Roman"/>
                <a:ea typeface="Times New Roman"/>
                <a:cs typeface="Times New Roman"/>
                <a:sym typeface="Times New Roman"/>
              </a:rPr>
              <a:t>Key features:</a:t>
            </a:r>
            <a:endParaRPr b="1"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Stereo Depth Technology, Longer Range, Wide Field of View, High Accuracy, RGB Camera, Synchronization, IMU (Inertial Measurement Unit), USB Interface, SDK Support, Depth Technology: Active IR Stereo.</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b="1" lang="en-GB" sz="1279">
                <a:solidFill>
                  <a:schemeClr val="dk2"/>
                </a:solidFill>
                <a:latin typeface="Times New Roman"/>
                <a:ea typeface="Times New Roman"/>
                <a:cs typeface="Times New Roman"/>
                <a:sym typeface="Times New Roman"/>
              </a:rPr>
              <a:t>Specifications:</a:t>
            </a:r>
            <a:endParaRPr b="1"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Depth Resolution: Up to 1280 x 720 at 30 fps.</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RGB Resolution: Up to 1920 x 1080 at 30 fps. </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Depth Accuracy: Within 2% at a range of 4 meters. </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Minimum Depth Distance: 0.4 meters. </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rPr lang="en-GB" sz="1279">
                <a:solidFill>
                  <a:schemeClr val="dk2"/>
                </a:solidFill>
                <a:latin typeface="Times New Roman"/>
                <a:ea typeface="Times New Roman"/>
                <a:cs typeface="Times New Roman"/>
                <a:sym typeface="Times New Roman"/>
              </a:rPr>
              <a:t>Maximum Range: Up to 10 meters with reduced accuracy.</a:t>
            </a:r>
            <a:endParaRPr sz="1279">
              <a:solidFill>
                <a:schemeClr val="dk2"/>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275"/>
              <a:buNone/>
            </a:pPr>
            <a:r>
              <a:t/>
            </a:r>
            <a:endParaRPr sz="425">
              <a:solidFill>
                <a:schemeClr val="dk2"/>
              </a:solidFill>
            </a:endParaRPr>
          </a:p>
          <a:p>
            <a:pPr indent="0" lvl="0" marL="0" rtl="0" algn="l">
              <a:lnSpc>
                <a:spcPct val="95000"/>
              </a:lnSpc>
              <a:spcBef>
                <a:spcPts val="1200"/>
              </a:spcBef>
              <a:spcAft>
                <a:spcPts val="0"/>
              </a:spcAft>
              <a:buSzPts val="275"/>
              <a:buNone/>
            </a:pPr>
            <a:r>
              <a:t/>
            </a:r>
            <a:endParaRPr sz="425"/>
          </a:p>
          <a:p>
            <a:pPr indent="0" lvl="0" marL="0" rtl="0" algn="l">
              <a:lnSpc>
                <a:spcPct val="95000"/>
              </a:lnSpc>
              <a:spcBef>
                <a:spcPts val="1200"/>
              </a:spcBef>
              <a:spcAft>
                <a:spcPts val="1200"/>
              </a:spcAft>
              <a:buSzPts val="275"/>
              <a:buNone/>
            </a:pPr>
            <a:r>
              <a:t/>
            </a:r>
            <a:endParaRPr sz="425"/>
          </a:p>
        </p:txBody>
      </p:sp>
      <p:sp>
        <p:nvSpPr>
          <p:cNvPr id="200" name="Google Shape;200;p27"/>
          <p:cNvSpPr txBox="1"/>
          <p:nvPr/>
        </p:nvSpPr>
        <p:spPr>
          <a:xfrm>
            <a:off x="-1143250" y="-211800"/>
            <a:ext cx="622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01" name="Google Shape;201;p27"/>
          <p:cNvPicPr preferRelativeResize="0"/>
          <p:nvPr/>
        </p:nvPicPr>
        <p:blipFill>
          <a:blip r:embed="rId3">
            <a:alphaModFix/>
          </a:blip>
          <a:stretch>
            <a:fillRect/>
          </a:stretch>
        </p:blipFill>
        <p:spPr>
          <a:xfrm>
            <a:off x="4572000" y="2653850"/>
            <a:ext cx="4386050" cy="200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675075"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Image Stitching</a:t>
            </a:r>
            <a:endParaRPr>
              <a:latin typeface="Times New Roman"/>
              <a:ea typeface="Times New Roman"/>
              <a:cs typeface="Times New Roman"/>
              <a:sym typeface="Times New Roman"/>
            </a:endParaRPr>
          </a:p>
        </p:txBody>
      </p:sp>
      <p:sp>
        <p:nvSpPr>
          <p:cNvPr id="207" name="Google Shape;207;p28"/>
          <p:cNvSpPr txBox="1"/>
          <p:nvPr>
            <p:ph idx="1" type="body"/>
          </p:nvPr>
        </p:nvSpPr>
        <p:spPr>
          <a:xfrm>
            <a:off x="729450" y="1385375"/>
            <a:ext cx="7688700" cy="2954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latin typeface="Times New Roman"/>
                <a:ea typeface="Times New Roman"/>
                <a:cs typeface="Times New Roman"/>
                <a:sym typeface="Times New Roman"/>
              </a:rPr>
              <a:t>Image stitching for RGB images and depth images involves combining multiple overlapping images to create a single seamless panoramic image or 3D model. This process typically involves feature detection, matching, transformation estimation, and blending for RGB images, and similar techniques adapted for depth images.</a:t>
            </a:r>
            <a:endParaRPr>
              <a:solidFill>
                <a:schemeClr val="dk2"/>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a:solidFill>
                <a:schemeClr val="dk2"/>
              </a:solidFill>
              <a:latin typeface="Times New Roman"/>
              <a:ea typeface="Times New Roman"/>
              <a:cs typeface="Times New Roman"/>
              <a:sym typeface="Times New Roman"/>
            </a:endParaRPr>
          </a:p>
        </p:txBody>
      </p:sp>
      <p:pic>
        <p:nvPicPr>
          <p:cNvPr id="208" name="Google Shape;208;p28"/>
          <p:cNvPicPr preferRelativeResize="0"/>
          <p:nvPr/>
        </p:nvPicPr>
        <p:blipFill>
          <a:blip r:embed="rId3">
            <a:alphaModFix/>
          </a:blip>
          <a:stretch>
            <a:fillRect/>
          </a:stretch>
        </p:blipFill>
        <p:spPr>
          <a:xfrm>
            <a:off x="785100" y="2425275"/>
            <a:ext cx="4088725" cy="2718225"/>
          </a:xfrm>
          <a:prstGeom prst="rect">
            <a:avLst/>
          </a:prstGeom>
          <a:noFill/>
          <a:ln>
            <a:noFill/>
          </a:ln>
        </p:spPr>
      </p:pic>
      <p:pic>
        <p:nvPicPr>
          <p:cNvPr id="209" name="Google Shape;209;p28"/>
          <p:cNvPicPr preferRelativeResize="0"/>
          <p:nvPr/>
        </p:nvPicPr>
        <p:blipFill>
          <a:blip r:embed="rId4">
            <a:alphaModFix/>
          </a:blip>
          <a:stretch>
            <a:fillRect/>
          </a:stretch>
        </p:blipFill>
        <p:spPr>
          <a:xfrm>
            <a:off x="4873825" y="2425275"/>
            <a:ext cx="4143075" cy="2718225"/>
          </a:xfrm>
          <a:prstGeom prst="rect">
            <a:avLst/>
          </a:prstGeom>
          <a:noFill/>
          <a:ln>
            <a:noFill/>
          </a:ln>
        </p:spPr>
      </p:pic>
      <p:pic>
        <p:nvPicPr>
          <p:cNvPr id="210" name="Google Shape;210;p28"/>
          <p:cNvPicPr preferRelativeResize="0"/>
          <p:nvPr/>
        </p:nvPicPr>
        <p:blipFill>
          <a:blip r:embed="rId3">
            <a:alphaModFix/>
          </a:blip>
          <a:stretch>
            <a:fillRect/>
          </a:stretch>
        </p:blipFill>
        <p:spPr>
          <a:xfrm>
            <a:off x="937500" y="2577675"/>
            <a:ext cx="4088725" cy="271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76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Point Cloud of The Stitched RGB-D images</a:t>
            </a:r>
            <a:endParaRPr>
              <a:latin typeface="Times New Roman"/>
              <a:ea typeface="Times New Roman"/>
              <a:cs typeface="Times New Roman"/>
              <a:sym typeface="Times New Roman"/>
            </a:endParaRPr>
          </a:p>
        </p:txBody>
      </p:sp>
      <p:sp>
        <p:nvSpPr>
          <p:cNvPr id="216" name="Google Shape;216;p29"/>
          <p:cNvSpPr txBox="1"/>
          <p:nvPr>
            <p:ph idx="1" type="body"/>
          </p:nvPr>
        </p:nvSpPr>
        <p:spPr>
          <a:xfrm>
            <a:off x="780175" y="1333425"/>
            <a:ext cx="8364000" cy="381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chemeClr val="dk2"/>
                </a:solidFill>
                <a:latin typeface="Times New Roman"/>
                <a:ea typeface="Times New Roman"/>
                <a:cs typeface="Times New Roman"/>
                <a:sym typeface="Times New Roman"/>
              </a:rPr>
              <a:t>Image stitching of RGB and depth images involves aligning and combining multiple pairs of RGB and depth images to create a comprehensive view of a scene. This process typically involves the following steps:</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2"/>
              </a:solidFill>
              <a:latin typeface="Times New Roman"/>
              <a:ea typeface="Times New Roman"/>
              <a:cs typeface="Times New Roman"/>
              <a:sym typeface="Times New Roman"/>
            </a:endParaRPr>
          </a:p>
        </p:txBody>
      </p:sp>
      <p:pic>
        <p:nvPicPr>
          <p:cNvPr id="217" name="Google Shape;217;p29"/>
          <p:cNvPicPr preferRelativeResize="0"/>
          <p:nvPr/>
        </p:nvPicPr>
        <p:blipFill>
          <a:blip r:embed="rId3">
            <a:alphaModFix/>
          </a:blip>
          <a:stretch>
            <a:fillRect/>
          </a:stretch>
        </p:blipFill>
        <p:spPr>
          <a:xfrm>
            <a:off x="4739300" y="2311275"/>
            <a:ext cx="2099525" cy="1101025"/>
          </a:xfrm>
          <a:prstGeom prst="rect">
            <a:avLst/>
          </a:prstGeom>
          <a:noFill/>
          <a:ln>
            <a:noFill/>
          </a:ln>
        </p:spPr>
      </p:pic>
      <p:pic>
        <p:nvPicPr>
          <p:cNvPr id="218" name="Google Shape;218;p29"/>
          <p:cNvPicPr preferRelativeResize="0"/>
          <p:nvPr/>
        </p:nvPicPr>
        <p:blipFill>
          <a:blip r:embed="rId4">
            <a:alphaModFix/>
          </a:blip>
          <a:stretch>
            <a:fillRect/>
          </a:stretch>
        </p:blipFill>
        <p:spPr>
          <a:xfrm>
            <a:off x="6838825" y="2264879"/>
            <a:ext cx="2099524" cy="1147421"/>
          </a:xfrm>
          <a:prstGeom prst="rect">
            <a:avLst/>
          </a:prstGeom>
          <a:noFill/>
          <a:ln>
            <a:noFill/>
          </a:ln>
        </p:spPr>
      </p:pic>
      <p:pic>
        <p:nvPicPr>
          <p:cNvPr id="219" name="Google Shape;219;p29"/>
          <p:cNvPicPr preferRelativeResize="0"/>
          <p:nvPr/>
        </p:nvPicPr>
        <p:blipFill>
          <a:blip r:embed="rId5">
            <a:alphaModFix/>
          </a:blip>
          <a:stretch>
            <a:fillRect/>
          </a:stretch>
        </p:blipFill>
        <p:spPr>
          <a:xfrm>
            <a:off x="4739300" y="3412300"/>
            <a:ext cx="2099524" cy="1580150"/>
          </a:xfrm>
          <a:prstGeom prst="rect">
            <a:avLst/>
          </a:prstGeom>
          <a:noFill/>
          <a:ln>
            <a:noFill/>
          </a:ln>
        </p:spPr>
      </p:pic>
      <p:pic>
        <p:nvPicPr>
          <p:cNvPr id="220" name="Google Shape;220;p29"/>
          <p:cNvPicPr preferRelativeResize="0"/>
          <p:nvPr/>
        </p:nvPicPr>
        <p:blipFill>
          <a:blip r:embed="rId6">
            <a:alphaModFix/>
          </a:blip>
          <a:stretch>
            <a:fillRect/>
          </a:stretch>
        </p:blipFill>
        <p:spPr>
          <a:xfrm>
            <a:off x="6885375" y="3470425"/>
            <a:ext cx="2052974" cy="1147425"/>
          </a:xfrm>
          <a:prstGeom prst="rect">
            <a:avLst/>
          </a:prstGeom>
          <a:noFill/>
          <a:ln>
            <a:noFill/>
          </a:ln>
        </p:spPr>
      </p:pic>
      <p:sp>
        <p:nvSpPr>
          <p:cNvPr id="221" name="Google Shape;221;p29"/>
          <p:cNvSpPr txBox="1"/>
          <p:nvPr/>
        </p:nvSpPr>
        <p:spPr>
          <a:xfrm>
            <a:off x="866625" y="2068200"/>
            <a:ext cx="3760500" cy="292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300">
                <a:solidFill>
                  <a:schemeClr val="dk2"/>
                </a:solidFill>
                <a:latin typeface="Times New Roman"/>
                <a:ea typeface="Times New Roman"/>
                <a:cs typeface="Times New Roman"/>
                <a:sym typeface="Times New Roman"/>
              </a:rPr>
              <a:t>Capture RGB and Depth Images</a:t>
            </a:r>
            <a:r>
              <a:rPr lang="en-GB" sz="1300">
                <a:solidFill>
                  <a:schemeClr val="dk2"/>
                </a:solidFill>
                <a:latin typeface="Times New Roman"/>
                <a:ea typeface="Times New Roman"/>
                <a:cs typeface="Times New Roman"/>
                <a:sym typeface="Times New Roman"/>
              </a:rPr>
              <a:t>: Capture RGB and corresponding depth images using a depth camera like the Intel RealSense D455.</a:t>
            </a:r>
            <a:endParaRPr sz="13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b="1" lang="en-GB" sz="1300">
                <a:solidFill>
                  <a:schemeClr val="dk2"/>
                </a:solidFill>
                <a:latin typeface="Times New Roman"/>
                <a:ea typeface="Times New Roman"/>
                <a:cs typeface="Times New Roman"/>
                <a:sym typeface="Times New Roman"/>
              </a:rPr>
              <a:t>Align Depth to Color: </a:t>
            </a:r>
            <a:r>
              <a:rPr lang="en-GB" sz="1300">
                <a:solidFill>
                  <a:schemeClr val="dk2"/>
                </a:solidFill>
                <a:latin typeface="Times New Roman"/>
                <a:ea typeface="Times New Roman"/>
                <a:cs typeface="Times New Roman"/>
                <a:sym typeface="Times New Roman"/>
              </a:rPr>
              <a:t>Align depth images to the color images to ensure that the depth information corresponds to the correct pixels in the color images.</a:t>
            </a:r>
            <a:endParaRPr sz="13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b="1" lang="en-GB" sz="1300">
                <a:solidFill>
                  <a:schemeClr val="dk2"/>
                </a:solidFill>
                <a:latin typeface="Times New Roman"/>
                <a:ea typeface="Times New Roman"/>
                <a:cs typeface="Times New Roman"/>
                <a:sym typeface="Times New Roman"/>
              </a:rPr>
              <a:t>Stitch Images</a:t>
            </a:r>
            <a:r>
              <a:rPr lang="en-GB" sz="1300">
                <a:solidFill>
                  <a:schemeClr val="dk2"/>
                </a:solidFill>
                <a:latin typeface="Times New Roman"/>
                <a:ea typeface="Times New Roman"/>
                <a:cs typeface="Times New Roman"/>
                <a:sym typeface="Times New Roman"/>
              </a:rPr>
              <a:t>: Combine the aligned RGB-D pairs into a single, large image. This can be done using feature matching and homography.</a:t>
            </a:r>
            <a:endParaRPr sz="13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b="1" lang="en-GB" sz="1300">
                <a:solidFill>
                  <a:schemeClr val="dk2"/>
                </a:solidFill>
                <a:latin typeface="Times New Roman"/>
                <a:ea typeface="Times New Roman"/>
                <a:cs typeface="Times New Roman"/>
                <a:sym typeface="Times New Roman"/>
              </a:rPr>
              <a:t>Convert to Point Cloud</a:t>
            </a:r>
            <a:r>
              <a:rPr lang="en-GB" sz="1300">
                <a:solidFill>
                  <a:schemeClr val="dk2"/>
                </a:solidFill>
                <a:latin typeface="Times New Roman"/>
                <a:ea typeface="Times New Roman"/>
                <a:cs typeface="Times New Roman"/>
                <a:sym typeface="Times New Roman"/>
              </a:rPr>
              <a:t>: Convert the stitched RGB-D images into a point cloud.</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729450" y="573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Camera Calibration </a:t>
            </a:r>
            <a:endParaRPr>
              <a:latin typeface="Times New Roman"/>
              <a:ea typeface="Times New Roman"/>
              <a:cs typeface="Times New Roman"/>
              <a:sym typeface="Times New Roman"/>
            </a:endParaRPr>
          </a:p>
        </p:txBody>
      </p:sp>
      <p:sp>
        <p:nvSpPr>
          <p:cNvPr id="227" name="Google Shape;227;p30"/>
          <p:cNvSpPr txBox="1"/>
          <p:nvPr>
            <p:ph idx="1" type="body"/>
          </p:nvPr>
        </p:nvSpPr>
        <p:spPr>
          <a:xfrm>
            <a:off x="729450" y="1399150"/>
            <a:ext cx="7688700" cy="3836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200">
                <a:solidFill>
                  <a:schemeClr val="dk2"/>
                </a:solidFill>
                <a:latin typeface="Times New Roman"/>
                <a:ea typeface="Times New Roman"/>
                <a:cs typeface="Times New Roman"/>
                <a:sym typeface="Times New Roman"/>
              </a:rPr>
              <a:t>Camera calibration is a critical step in ensuring accurate depth measurements and alignment between the depth and RGB images. This process involves determining the intrinsic and extrinsic parameters of the camera.</a:t>
            </a:r>
            <a:endParaRPr sz="1200">
              <a:solidFill>
                <a:schemeClr val="dk2"/>
              </a:solidFill>
              <a:latin typeface="Times New Roman"/>
              <a:ea typeface="Times New Roman"/>
              <a:cs typeface="Times New Roman"/>
              <a:sym typeface="Times New Roman"/>
            </a:endParaRPr>
          </a:p>
        </p:txBody>
      </p:sp>
      <p:pic>
        <p:nvPicPr>
          <p:cNvPr id="228" name="Google Shape;228;p30" title="cam calibation.mp4">
            <a:hlinkClick r:id="rId3"/>
          </p:cNvPr>
          <p:cNvPicPr preferRelativeResize="0"/>
          <p:nvPr/>
        </p:nvPicPr>
        <p:blipFill>
          <a:blip r:embed="rId4">
            <a:alphaModFix/>
          </a:blip>
          <a:stretch>
            <a:fillRect/>
          </a:stretch>
        </p:blipFill>
        <p:spPr>
          <a:xfrm>
            <a:off x="868875" y="3310850"/>
            <a:ext cx="3124800" cy="1783024"/>
          </a:xfrm>
          <a:prstGeom prst="rect">
            <a:avLst/>
          </a:prstGeom>
          <a:noFill/>
          <a:ln>
            <a:noFill/>
          </a:ln>
        </p:spPr>
      </p:pic>
      <p:pic>
        <p:nvPicPr>
          <p:cNvPr id="229" name="Google Shape;229;p30"/>
          <p:cNvPicPr preferRelativeResize="0"/>
          <p:nvPr/>
        </p:nvPicPr>
        <p:blipFill>
          <a:blip r:embed="rId5">
            <a:alphaModFix/>
          </a:blip>
          <a:stretch>
            <a:fillRect/>
          </a:stretch>
        </p:blipFill>
        <p:spPr>
          <a:xfrm>
            <a:off x="4011050" y="3364875"/>
            <a:ext cx="4407100" cy="1642475"/>
          </a:xfrm>
          <a:prstGeom prst="rect">
            <a:avLst/>
          </a:prstGeom>
          <a:noFill/>
          <a:ln>
            <a:noFill/>
          </a:ln>
        </p:spPr>
      </p:pic>
      <p:sp>
        <p:nvSpPr>
          <p:cNvPr id="230" name="Google Shape;230;p30"/>
          <p:cNvSpPr txBox="1"/>
          <p:nvPr/>
        </p:nvSpPr>
        <p:spPr>
          <a:xfrm>
            <a:off x="790050" y="1970975"/>
            <a:ext cx="7563900" cy="122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200">
                <a:solidFill>
                  <a:schemeClr val="dk2"/>
                </a:solidFill>
                <a:latin typeface="Times New Roman"/>
                <a:ea typeface="Times New Roman"/>
                <a:cs typeface="Times New Roman"/>
                <a:sym typeface="Times New Roman"/>
              </a:rPr>
              <a:t>Key Concepts</a:t>
            </a:r>
            <a:endParaRPr b="1" sz="12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i="1" lang="en-GB" sz="1200">
                <a:solidFill>
                  <a:schemeClr val="dk2"/>
                </a:solidFill>
                <a:latin typeface="Times New Roman"/>
                <a:ea typeface="Times New Roman"/>
                <a:cs typeface="Times New Roman"/>
                <a:sym typeface="Times New Roman"/>
              </a:rPr>
              <a:t>Intrinsic Parameters:</a:t>
            </a:r>
            <a:r>
              <a:rPr lang="en-GB" sz="1200">
                <a:solidFill>
                  <a:schemeClr val="dk2"/>
                </a:solidFill>
                <a:latin typeface="Times New Roman"/>
                <a:ea typeface="Times New Roman"/>
                <a:cs typeface="Times New Roman"/>
                <a:sym typeface="Times New Roman"/>
              </a:rPr>
              <a:t> These parameters define the internal characteristics of the camera, such as the focal length and optical center.</a:t>
            </a:r>
            <a:endParaRPr sz="12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i="1" lang="en-GB" sz="1200">
                <a:solidFill>
                  <a:schemeClr val="dk2"/>
                </a:solidFill>
                <a:latin typeface="Times New Roman"/>
                <a:ea typeface="Times New Roman"/>
                <a:cs typeface="Times New Roman"/>
                <a:sym typeface="Times New Roman"/>
              </a:rPr>
              <a:t>Extrinsic Parameters:</a:t>
            </a:r>
            <a:r>
              <a:rPr lang="en-GB" sz="1200">
                <a:solidFill>
                  <a:schemeClr val="dk2"/>
                </a:solidFill>
                <a:latin typeface="Times New Roman"/>
                <a:ea typeface="Times New Roman"/>
                <a:cs typeface="Times New Roman"/>
                <a:sym typeface="Times New Roman"/>
              </a:rPr>
              <a:t> These parameters define the position and orientation of the camera in the world coordinate system.</a:t>
            </a:r>
            <a:endParaRPr sz="1200">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i="1" lang="en-GB" sz="1200">
                <a:solidFill>
                  <a:schemeClr val="dk2"/>
                </a:solidFill>
                <a:latin typeface="Times New Roman"/>
                <a:ea typeface="Times New Roman"/>
                <a:cs typeface="Times New Roman"/>
                <a:sym typeface="Times New Roman"/>
              </a:rPr>
              <a:t>Depth-to-Color Alignment:</a:t>
            </a:r>
            <a:r>
              <a:rPr lang="en-GB" sz="1200">
                <a:solidFill>
                  <a:schemeClr val="dk2"/>
                </a:solidFill>
                <a:latin typeface="Times New Roman"/>
                <a:ea typeface="Times New Roman"/>
                <a:cs typeface="Times New Roman"/>
                <a:sym typeface="Times New Roman"/>
              </a:rPr>
              <a:t> This process ensures that the depth information corresponds accurately to the RGB image.</a:t>
            </a:r>
            <a:endParaRPr sz="1200">
              <a:solidFill>
                <a:schemeClr val="dk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686225" y="551450"/>
            <a:ext cx="83388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lang="en-GB" sz="2188">
                <a:solidFill>
                  <a:srgbClr val="000000"/>
                </a:solidFill>
                <a:latin typeface="Times New Roman"/>
                <a:ea typeface="Times New Roman"/>
                <a:cs typeface="Times New Roman"/>
                <a:sym typeface="Times New Roman"/>
              </a:rPr>
              <a:t>Highlighting Specific Features in Point Clouds</a:t>
            </a:r>
            <a:endParaRPr sz="2188">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a:p>
        </p:txBody>
      </p:sp>
      <p:sp>
        <p:nvSpPr>
          <p:cNvPr id="236" name="Google Shape;236;p31"/>
          <p:cNvSpPr txBox="1"/>
          <p:nvPr>
            <p:ph idx="1" type="body"/>
          </p:nvPr>
        </p:nvSpPr>
        <p:spPr>
          <a:xfrm>
            <a:off x="729450" y="1376650"/>
            <a:ext cx="8338800" cy="3620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a:solidFill>
                  <a:schemeClr val="dk2"/>
                </a:solidFill>
                <a:latin typeface="Times New Roman"/>
                <a:ea typeface="Times New Roman"/>
                <a:cs typeface="Times New Roman"/>
                <a:sym typeface="Times New Roman"/>
              </a:rPr>
              <a:t>This is the point cloud of a box captured by the depth camera, displayed against a black background. The box features a name, which is white in color and stands out prominently. This method of point cloud visualization can be used to highlight specific information or features, making them more noticeable.</a:t>
            </a:r>
            <a:endParaRPr>
              <a:solidFill>
                <a:schemeClr val="dk2"/>
              </a:solidFill>
              <a:latin typeface="Times New Roman"/>
              <a:ea typeface="Times New Roman"/>
              <a:cs typeface="Times New Roman"/>
              <a:sym typeface="Times New Roman"/>
            </a:endParaRPr>
          </a:p>
        </p:txBody>
      </p:sp>
      <p:pic>
        <p:nvPicPr>
          <p:cNvPr id="237" name="Google Shape;237;p31"/>
          <p:cNvPicPr preferRelativeResize="0"/>
          <p:nvPr/>
        </p:nvPicPr>
        <p:blipFill>
          <a:blip r:embed="rId3">
            <a:alphaModFix/>
          </a:blip>
          <a:stretch>
            <a:fillRect/>
          </a:stretch>
        </p:blipFill>
        <p:spPr>
          <a:xfrm>
            <a:off x="5199698" y="2631000"/>
            <a:ext cx="3868550" cy="2365674"/>
          </a:xfrm>
          <a:prstGeom prst="rect">
            <a:avLst/>
          </a:prstGeom>
          <a:noFill/>
          <a:ln>
            <a:noFill/>
          </a:ln>
        </p:spPr>
      </p:pic>
      <p:pic>
        <p:nvPicPr>
          <p:cNvPr id="238" name="Google Shape;238;p31" title="pointcloud of the box.mp4">
            <a:hlinkClick r:id="rId4"/>
          </p:cNvPr>
          <p:cNvPicPr preferRelativeResize="0"/>
          <p:nvPr/>
        </p:nvPicPr>
        <p:blipFill>
          <a:blip r:embed="rId5">
            <a:alphaModFix/>
          </a:blip>
          <a:stretch>
            <a:fillRect/>
          </a:stretch>
        </p:blipFill>
        <p:spPr>
          <a:xfrm>
            <a:off x="729450" y="2571750"/>
            <a:ext cx="3919150" cy="242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7650" y="514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Open 3D</a:t>
            </a:r>
            <a:endParaRPr>
              <a:latin typeface="Times New Roman"/>
              <a:ea typeface="Times New Roman"/>
              <a:cs typeface="Times New Roman"/>
              <a:sym typeface="Times New Roman"/>
            </a:endParaRPr>
          </a:p>
        </p:txBody>
      </p:sp>
      <p:sp>
        <p:nvSpPr>
          <p:cNvPr id="95" name="Google Shape;95;p14"/>
          <p:cNvSpPr txBox="1"/>
          <p:nvPr>
            <p:ph idx="1" type="body"/>
          </p:nvPr>
        </p:nvSpPr>
        <p:spPr>
          <a:xfrm>
            <a:off x="795000" y="1418000"/>
            <a:ext cx="7688700" cy="35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highlight>
                  <a:srgbClr val="FFFFFF"/>
                </a:highlight>
                <a:latin typeface="Times New Roman"/>
                <a:ea typeface="Times New Roman"/>
                <a:cs typeface="Times New Roman"/>
                <a:sym typeface="Times New Roman"/>
              </a:rPr>
              <a:t>Open3D is an open-source library designed for 3D data processing, offering tools for working with point clouds, meshes, RGB-D images, and more. It is widely used in computer vision, robotics, and 3D reconstruction due to its ease of use and extensive functionality. The library supports rapid development of software dealing with 3D data, providing a robust set of data structures and algorithms in both C++ and Python through its well-designed frontend.</a:t>
            </a:r>
            <a:endParaRPr>
              <a:solidFill>
                <a:schemeClr val="dk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GB">
                <a:solidFill>
                  <a:schemeClr val="dk2"/>
                </a:solidFill>
                <a:highlight>
                  <a:srgbClr val="FFFFFF"/>
                </a:highlight>
                <a:latin typeface="Times New Roman"/>
                <a:ea typeface="Times New Roman"/>
                <a:cs typeface="Times New Roman"/>
                <a:sym typeface="Times New Roman"/>
              </a:rPr>
              <a:t>Supported operating systems:</a:t>
            </a:r>
            <a:endParaRPr>
              <a:solidFill>
                <a:schemeClr val="dk2"/>
              </a:solidFill>
              <a:highlight>
                <a:srgbClr val="FFFFFF"/>
              </a:highlight>
              <a:latin typeface="Times New Roman"/>
              <a:ea typeface="Times New Roman"/>
              <a:cs typeface="Times New Roman"/>
              <a:sym typeface="Times New Roman"/>
            </a:endParaRPr>
          </a:p>
          <a:p>
            <a:pPr indent="-311150" lvl="0" marL="457200" rtl="0" algn="l">
              <a:spcBef>
                <a:spcPts val="1200"/>
              </a:spcBef>
              <a:spcAft>
                <a:spcPts val="0"/>
              </a:spcAft>
              <a:buClr>
                <a:schemeClr val="dk2"/>
              </a:buClr>
              <a:buSzPts val="1300"/>
              <a:buFont typeface="Times New Roman"/>
              <a:buChar char="●"/>
            </a:pPr>
            <a:r>
              <a:rPr lang="en-GB">
                <a:solidFill>
                  <a:schemeClr val="dk2"/>
                </a:solidFill>
                <a:highlight>
                  <a:srgbClr val="FFFFFF"/>
                </a:highlight>
                <a:latin typeface="Times New Roman"/>
                <a:ea typeface="Times New Roman"/>
                <a:cs typeface="Times New Roman"/>
                <a:sym typeface="Times New Roman"/>
              </a:rPr>
              <a:t>Ubuntu 18.04+</a:t>
            </a:r>
            <a:endParaRPr>
              <a:solidFill>
                <a:schemeClr val="dk2"/>
              </a:solidFill>
              <a:highlight>
                <a:srgbClr val="FFFFFF"/>
              </a:highlight>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GB">
                <a:solidFill>
                  <a:schemeClr val="dk2"/>
                </a:solidFill>
                <a:highlight>
                  <a:srgbClr val="FFFFFF"/>
                </a:highlight>
                <a:latin typeface="Times New Roman"/>
                <a:ea typeface="Times New Roman"/>
                <a:cs typeface="Times New Roman"/>
                <a:sym typeface="Times New Roman"/>
              </a:rPr>
              <a:t>macOS 10.15+</a:t>
            </a:r>
            <a:endParaRPr>
              <a:solidFill>
                <a:schemeClr val="dk2"/>
              </a:solidFill>
              <a:highlight>
                <a:srgbClr val="FFFFFF"/>
              </a:highlight>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GB">
                <a:solidFill>
                  <a:schemeClr val="dk2"/>
                </a:solidFill>
                <a:highlight>
                  <a:srgbClr val="FFFFFF"/>
                </a:highlight>
                <a:latin typeface="Times New Roman"/>
                <a:ea typeface="Times New Roman"/>
                <a:cs typeface="Times New Roman"/>
                <a:sym typeface="Times New Roman"/>
              </a:rPr>
              <a:t>Windows 10+ (64-bit)</a:t>
            </a:r>
            <a:endParaRPr>
              <a:solidFill>
                <a:schemeClr val="dk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GB">
                <a:solidFill>
                  <a:srgbClr val="333333"/>
                </a:solidFill>
                <a:highlight>
                  <a:srgbClr val="FFFFFF"/>
                </a:highlight>
                <a:latin typeface="Times New Roman"/>
                <a:ea typeface="Times New Roman"/>
                <a:cs typeface="Times New Roman"/>
                <a:sym typeface="Times New Roman"/>
              </a:rPr>
              <a:t>Open 3D has clear document explaining </a:t>
            </a:r>
            <a:r>
              <a:rPr lang="en-GB">
                <a:solidFill>
                  <a:srgbClr val="333333"/>
                </a:solidFill>
                <a:highlight>
                  <a:srgbClr val="FFFFFF"/>
                </a:highlight>
                <a:latin typeface="Times New Roman"/>
                <a:ea typeface="Times New Roman"/>
                <a:cs typeface="Times New Roman"/>
                <a:sym typeface="Times New Roman"/>
              </a:rPr>
              <a:t>features, how to use, with basic code for beginners. Open 3D also provides datasets for practice.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GB">
                <a:solidFill>
                  <a:srgbClr val="333333"/>
                </a:solidFill>
                <a:highlight>
                  <a:srgbClr val="FFFFFF"/>
                </a:highlight>
                <a:latin typeface="Times New Roman"/>
                <a:ea typeface="Times New Roman"/>
                <a:cs typeface="Times New Roman"/>
                <a:sym typeface="Times New Roman"/>
              </a:rPr>
              <a:t>Documentation: </a:t>
            </a:r>
            <a:r>
              <a:rPr lang="en-GB" u="sng">
                <a:solidFill>
                  <a:schemeClr val="hlink"/>
                </a:solidFill>
                <a:highlight>
                  <a:srgbClr val="FFFFFF"/>
                </a:highlight>
                <a:latin typeface="Times New Roman"/>
                <a:ea typeface="Times New Roman"/>
                <a:cs typeface="Times New Roman"/>
                <a:sym typeface="Times New Roman"/>
                <a:hlinkClick r:id="rId3"/>
              </a:rPr>
              <a:t>Introduction - Open3D 0.18.0 documentation</a:t>
            </a:r>
            <a:endParaRPr>
              <a:solidFill>
                <a:srgbClr val="333333"/>
              </a:solidFill>
              <a:highlight>
                <a:srgbClr val="FFFFFF"/>
              </a:highlight>
              <a:latin typeface="Times New Roman"/>
              <a:ea typeface="Times New Roman"/>
              <a:cs typeface="Times New Roman"/>
              <a:sym typeface="Times New Roman"/>
            </a:endParaRPr>
          </a:p>
        </p:txBody>
      </p:sp>
      <p:pic>
        <p:nvPicPr>
          <p:cNvPr id="96" name="Google Shape;96;p14"/>
          <p:cNvPicPr preferRelativeResize="0"/>
          <p:nvPr/>
        </p:nvPicPr>
        <p:blipFill>
          <a:blip r:embed="rId4">
            <a:alphaModFix/>
          </a:blip>
          <a:stretch>
            <a:fillRect/>
          </a:stretch>
        </p:blipFill>
        <p:spPr>
          <a:xfrm>
            <a:off x="4384475" y="2704775"/>
            <a:ext cx="3838600" cy="1156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642475" y="622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3D Point Cloud</a:t>
            </a:r>
            <a:endParaRPr>
              <a:latin typeface="Times New Roman"/>
              <a:ea typeface="Times New Roman"/>
              <a:cs typeface="Times New Roman"/>
              <a:sym typeface="Times New Roman"/>
            </a:endParaRPr>
          </a:p>
        </p:txBody>
      </p:sp>
      <p:sp>
        <p:nvSpPr>
          <p:cNvPr id="244" name="Google Shape;244;p32"/>
          <p:cNvSpPr txBox="1"/>
          <p:nvPr>
            <p:ph idx="1" type="body"/>
          </p:nvPr>
        </p:nvSpPr>
        <p:spPr>
          <a:xfrm>
            <a:off x="577050" y="1428875"/>
            <a:ext cx="76887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400">
                <a:solidFill>
                  <a:schemeClr val="dk2"/>
                </a:solidFill>
                <a:latin typeface="Times New Roman"/>
                <a:ea typeface="Times New Roman"/>
                <a:cs typeface="Times New Roman"/>
                <a:sym typeface="Times New Roman"/>
              </a:rPr>
              <a:t>A 3D point cloud is often created by combining multiple point clouds captured from different angles to form a single, comprehensive point cloud. This process involves aligning and merging the individual point clouds to accurately represent the complete surface geometry of an object or scene.</a:t>
            </a:r>
            <a:endParaRPr sz="1400">
              <a:solidFill>
                <a:schemeClr val="dk2"/>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400">
              <a:solidFill>
                <a:schemeClr val="dk2"/>
              </a:solidFill>
              <a:latin typeface="Times New Roman"/>
              <a:ea typeface="Times New Roman"/>
              <a:cs typeface="Times New Roman"/>
              <a:sym typeface="Times New Roman"/>
            </a:endParaRPr>
          </a:p>
        </p:txBody>
      </p:sp>
      <p:pic>
        <p:nvPicPr>
          <p:cNvPr id="245" name="Google Shape;245;p32"/>
          <p:cNvPicPr preferRelativeResize="0"/>
          <p:nvPr/>
        </p:nvPicPr>
        <p:blipFill>
          <a:blip r:embed="rId3">
            <a:alphaModFix/>
          </a:blip>
          <a:stretch>
            <a:fillRect/>
          </a:stretch>
        </p:blipFill>
        <p:spPr>
          <a:xfrm>
            <a:off x="4082651" y="2571738"/>
            <a:ext cx="4183999" cy="2571750"/>
          </a:xfrm>
          <a:prstGeom prst="rect">
            <a:avLst/>
          </a:prstGeom>
          <a:noFill/>
          <a:ln>
            <a:noFill/>
          </a:ln>
        </p:spPr>
      </p:pic>
      <p:pic>
        <p:nvPicPr>
          <p:cNvPr id="246" name="Google Shape;246;p32"/>
          <p:cNvPicPr preferRelativeResize="0"/>
          <p:nvPr/>
        </p:nvPicPr>
        <p:blipFill>
          <a:blip r:embed="rId4">
            <a:alphaModFix/>
          </a:blip>
          <a:stretch>
            <a:fillRect/>
          </a:stretch>
        </p:blipFill>
        <p:spPr>
          <a:xfrm>
            <a:off x="919499" y="2668525"/>
            <a:ext cx="3036826" cy="224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idx="1" type="body"/>
          </p:nvPr>
        </p:nvSpPr>
        <p:spPr>
          <a:xfrm>
            <a:off x="729450" y="1515875"/>
            <a:ext cx="7688700" cy="282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9600">
                <a:solidFill>
                  <a:schemeClr val="dk2"/>
                </a:solidFill>
                <a:latin typeface="Times New Roman"/>
                <a:ea typeface="Times New Roman"/>
                <a:cs typeface="Times New Roman"/>
                <a:sym typeface="Times New Roman"/>
              </a:rPr>
              <a:t>Thank You</a:t>
            </a:r>
            <a:endParaRPr sz="96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55375" y="609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RGB-D Images</a:t>
            </a:r>
            <a:endParaRPr>
              <a:latin typeface="Times New Roman"/>
              <a:ea typeface="Times New Roman"/>
              <a:cs typeface="Times New Roman"/>
              <a:sym typeface="Times New Roman"/>
            </a:endParaRPr>
          </a:p>
        </p:txBody>
      </p:sp>
      <p:sp>
        <p:nvSpPr>
          <p:cNvPr id="102" name="Google Shape;102;p15"/>
          <p:cNvSpPr txBox="1"/>
          <p:nvPr>
            <p:ph idx="1" type="body"/>
          </p:nvPr>
        </p:nvSpPr>
        <p:spPr>
          <a:xfrm>
            <a:off x="729450" y="1337725"/>
            <a:ext cx="8170500" cy="3693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latin typeface="Times New Roman"/>
                <a:ea typeface="Times New Roman"/>
                <a:cs typeface="Times New Roman"/>
                <a:sym typeface="Times New Roman"/>
              </a:rPr>
              <a:t>An RGB-D image combines an RGB image with its corresponding depth map. The RGB image uses the primary colors </a:t>
            </a:r>
            <a:r>
              <a:rPr lang="en-GB" u="sng">
                <a:solidFill>
                  <a:schemeClr val="dk2"/>
                </a:solidFill>
                <a:latin typeface="Times New Roman"/>
                <a:ea typeface="Times New Roman"/>
                <a:cs typeface="Times New Roman"/>
                <a:sym typeface="Times New Roman"/>
              </a:rPr>
              <a:t>red, green, and blue</a:t>
            </a:r>
            <a:r>
              <a:rPr lang="en-GB">
                <a:solidFill>
                  <a:schemeClr val="dk2"/>
                </a:solidFill>
                <a:latin typeface="Times New Roman"/>
                <a:ea typeface="Times New Roman"/>
                <a:cs typeface="Times New Roman"/>
                <a:sym typeface="Times New Roman"/>
              </a:rPr>
              <a:t> to create a wide spectrum of colors. The depth map is a </a:t>
            </a:r>
            <a:r>
              <a:rPr lang="en-GB" u="sng">
                <a:solidFill>
                  <a:schemeClr val="dk2"/>
                </a:solidFill>
                <a:latin typeface="Times New Roman"/>
                <a:ea typeface="Times New Roman"/>
                <a:cs typeface="Times New Roman"/>
                <a:sym typeface="Times New Roman"/>
              </a:rPr>
              <a:t>2D grayscale image </a:t>
            </a:r>
            <a:r>
              <a:rPr lang="en-GB">
                <a:solidFill>
                  <a:schemeClr val="dk2"/>
                </a:solidFill>
                <a:latin typeface="Times New Roman"/>
                <a:ea typeface="Times New Roman"/>
                <a:cs typeface="Times New Roman"/>
                <a:sym typeface="Times New Roman"/>
              </a:rPr>
              <a:t>where each pixel's intensity indicates the distance to the camera. In the depth map, </a:t>
            </a:r>
            <a:r>
              <a:rPr lang="en-GB" u="sng">
                <a:solidFill>
                  <a:schemeClr val="dk2"/>
                </a:solidFill>
                <a:latin typeface="Times New Roman"/>
                <a:ea typeface="Times New Roman"/>
                <a:cs typeface="Times New Roman"/>
                <a:sym typeface="Times New Roman"/>
              </a:rPr>
              <a:t>darker pixels represent farther points (value 0)</a:t>
            </a:r>
            <a:r>
              <a:rPr lang="en-GB">
                <a:solidFill>
                  <a:schemeClr val="dk2"/>
                </a:solidFill>
                <a:latin typeface="Times New Roman"/>
                <a:ea typeface="Times New Roman"/>
                <a:cs typeface="Times New Roman"/>
                <a:sym typeface="Times New Roman"/>
              </a:rPr>
              <a:t>, and </a:t>
            </a:r>
            <a:r>
              <a:rPr lang="en-GB" u="sng">
                <a:solidFill>
                  <a:schemeClr val="dk2"/>
                </a:solidFill>
                <a:latin typeface="Times New Roman"/>
                <a:ea typeface="Times New Roman"/>
                <a:cs typeface="Times New Roman"/>
                <a:sym typeface="Times New Roman"/>
              </a:rPr>
              <a:t>lighter pixels represent nearer points (value 255)</a:t>
            </a:r>
            <a:r>
              <a:rPr lang="en-GB">
                <a:solidFill>
                  <a:schemeClr val="dk2"/>
                </a:solidFill>
                <a:latin typeface="Times New Roman"/>
                <a:ea typeface="Times New Roman"/>
                <a:cs typeface="Times New Roman"/>
                <a:sym typeface="Times New Roman"/>
              </a:rPr>
              <a:t>. Depth colormaps enhance depth interpretation by mapping depth values to a range of colors, highlighting different distances and structures in the image.</a:t>
            </a:r>
            <a:endParaRPr>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just">
              <a:spcBef>
                <a:spcPts val="1200"/>
              </a:spcBef>
              <a:spcAft>
                <a:spcPts val="1200"/>
              </a:spcAft>
              <a:buNone/>
            </a:pPr>
            <a:r>
              <a:rPr lang="en-GB">
                <a:latin typeface="Times New Roman"/>
                <a:ea typeface="Times New Roman"/>
                <a:cs typeface="Times New Roman"/>
                <a:sym typeface="Times New Roman"/>
              </a:rPr>
              <a:t>                                   </a:t>
            </a:r>
            <a:r>
              <a:rPr b="1" lang="en-GB">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p:txBody>
      </p:sp>
      <p:sp>
        <p:nvSpPr>
          <p:cNvPr id="103" name="Google Shape;103;p15"/>
          <p:cNvSpPr txBox="1"/>
          <p:nvPr/>
        </p:nvSpPr>
        <p:spPr>
          <a:xfrm>
            <a:off x="861225" y="2701150"/>
            <a:ext cx="4349700" cy="233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solidFill>
                  <a:schemeClr val="dk2"/>
                </a:solidFill>
                <a:latin typeface="Times New Roman"/>
                <a:ea typeface="Times New Roman"/>
                <a:cs typeface="Times New Roman"/>
                <a:sym typeface="Times New Roman"/>
              </a:rPr>
              <a:t>USES:</a:t>
            </a:r>
            <a:r>
              <a:rPr lang="en-GB" sz="1200">
                <a:solidFill>
                  <a:schemeClr val="accent1"/>
                </a:solidFill>
                <a:latin typeface="Times New Roman"/>
                <a:ea typeface="Times New Roman"/>
                <a:cs typeface="Times New Roman"/>
                <a:sym typeface="Times New Roman"/>
              </a:rPr>
              <a:t>  </a:t>
            </a:r>
            <a:endParaRPr sz="1200">
              <a:solidFill>
                <a:schemeClr val="accen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GB" sz="1200">
                <a:solidFill>
                  <a:schemeClr val="dk2"/>
                </a:solidFill>
                <a:latin typeface="Times New Roman"/>
                <a:ea typeface="Times New Roman"/>
                <a:cs typeface="Times New Roman"/>
                <a:sym typeface="Times New Roman"/>
              </a:rPr>
              <a:t>1. 3D Reconstruction: Creating 3D models of environments or objects.</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GB" sz="1200">
                <a:solidFill>
                  <a:schemeClr val="dk2"/>
                </a:solidFill>
                <a:latin typeface="Times New Roman"/>
                <a:ea typeface="Times New Roman"/>
                <a:cs typeface="Times New Roman"/>
                <a:sym typeface="Times New Roman"/>
              </a:rPr>
              <a:t>2. Object Recognition: Enhancing object detection and classification by using depth information to distinguish between objects and backgrounds.</a:t>
            </a:r>
            <a:endParaRPr sz="1200">
              <a:solidFill>
                <a:schemeClr val="dk2"/>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GB" sz="1200">
                <a:solidFill>
                  <a:schemeClr val="dk2"/>
                </a:solidFill>
                <a:latin typeface="Times New Roman"/>
                <a:ea typeface="Times New Roman"/>
                <a:cs typeface="Times New Roman"/>
                <a:sym typeface="Times New Roman"/>
              </a:rPr>
              <a:t>3. Robotics: Enabling robots to navigate and interact with their environment by providing detailed spatial information.</a:t>
            </a:r>
            <a:endParaRPr sz="1200">
              <a:solidFill>
                <a:schemeClr val="accent1"/>
              </a:solidFill>
              <a:latin typeface="Lato"/>
              <a:ea typeface="Lato"/>
              <a:cs typeface="Lato"/>
              <a:sym typeface="Lato"/>
            </a:endParaRPr>
          </a:p>
        </p:txBody>
      </p:sp>
      <p:pic>
        <p:nvPicPr>
          <p:cNvPr id="104" name="Google Shape;104;p15"/>
          <p:cNvPicPr preferRelativeResize="0"/>
          <p:nvPr/>
        </p:nvPicPr>
        <p:blipFill rotWithShape="1">
          <a:blip r:embed="rId3">
            <a:alphaModFix/>
          </a:blip>
          <a:srcRect b="40487" l="46275" r="19411" t="3458"/>
          <a:stretch/>
        </p:blipFill>
        <p:spPr>
          <a:xfrm>
            <a:off x="5363125" y="2870775"/>
            <a:ext cx="3437674" cy="227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684050" y="594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PointCloud</a:t>
            </a:r>
            <a:endParaRPr>
              <a:latin typeface="Times New Roman"/>
              <a:ea typeface="Times New Roman"/>
              <a:cs typeface="Times New Roman"/>
              <a:sym typeface="Times New Roman"/>
            </a:endParaRPr>
          </a:p>
        </p:txBody>
      </p:sp>
      <p:sp>
        <p:nvSpPr>
          <p:cNvPr id="110" name="Google Shape;110;p16"/>
          <p:cNvSpPr txBox="1"/>
          <p:nvPr>
            <p:ph idx="1" type="body"/>
          </p:nvPr>
        </p:nvSpPr>
        <p:spPr>
          <a:xfrm>
            <a:off x="727650" y="1549400"/>
            <a:ext cx="7688700" cy="27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latin typeface="Times New Roman"/>
                <a:ea typeface="Times New Roman"/>
                <a:cs typeface="Times New Roman"/>
                <a:sym typeface="Times New Roman"/>
              </a:rPr>
              <a:t>A point cloud is a collection of individual data points in a three-dimensional plane with each point having a set coordinate on the X, Y, and Z axis. When each point is placed together, it creates a three dimensional map or model. Depending on the data gathered and how dense the point cloud is, the more details and specific types of terrain and structures you’ll see.</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1" name="Google Shape;111;p16"/>
          <p:cNvPicPr preferRelativeResize="0"/>
          <p:nvPr/>
        </p:nvPicPr>
        <p:blipFill>
          <a:blip r:embed="rId3">
            <a:alphaModFix/>
          </a:blip>
          <a:stretch>
            <a:fillRect/>
          </a:stretch>
        </p:blipFill>
        <p:spPr>
          <a:xfrm>
            <a:off x="4572000" y="3206750"/>
            <a:ext cx="3735925" cy="1714500"/>
          </a:xfrm>
          <a:prstGeom prst="rect">
            <a:avLst/>
          </a:prstGeom>
          <a:noFill/>
          <a:ln>
            <a:noFill/>
          </a:ln>
        </p:spPr>
      </p:pic>
      <p:pic>
        <p:nvPicPr>
          <p:cNvPr id="112" name="Google Shape;112;p16"/>
          <p:cNvPicPr preferRelativeResize="0"/>
          <p:nvPr/>
        </p:nvPicPr>
        <p:blipFill>
          <a:blip r:embed="rId4">
            <a:alphaModFix/>
          </a:blip>
          <a:stretch>
            <a:fillRect/>
          </a:stretch>
        </p:blipFill>
        <p:spPr>
          <a:xfrm>
            <a:off x="920750" y="3143250"/>
            <a:ext cx="30480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9450" y="54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Uses of </a:t>
            </a:r>
            <a:r>
              <a:rPr lang="en-GB">
                <a:latin typeface="Times New Roman"/>
                <a:ea typeface="Times New Roman"/>
                <a:cs typeface="Times New Roman"/>
                <a:sym typeface="Times New Roman"/>
              </a:rPr>
              <a:t>Point Clouds</a:t>
            </a:r>
            <a:r>
              <a:rPr lang="en-GB">
                <a:latin typeface="Times New Roman"/>
                <a:ea typeface="Times New Roman"/>
                <a:cs typeface="Times New Roman"/>
                <a:sym typeface="Times New Roman"/>
              </a:rPr>
              <a:t> of Depth images in Robotics</a:t>
            </a:r>
            <a:endParaRPr>
              <a:latin typeface="Times New Roman"/>
              <a:ea typeface="Times New Roman"/>
              <a:cs typeface="Times New Roman"/>
              <a:sym typeface="Times New Roman"/>
            </a:endParaRPr>
          </a:p>
        </p:txBody>
      </p:sp>
      <p:sp>
        <p:nvSpPr>
          <p:cNvPr id="118" name="Google Shape;118;p17"/>
          <p:cNvSpPr txBox="1"/>
          <p:nvPr>
            <p:ph idx="1" type="body"/>
          </p:nvPr>
        </p:nvSpPr>
        <p:spPr>
          <a:xfrm>
            <a:off x="729450" y="1495500"/>
            <a:ext cx="7688700" cy="31866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lang="en-GB" sz="5300">
                <a:solidFill>
                  <a:schemeClr val="dk2"/>
                </a:solidFill>
                <a:latin typeface="Times New Roman"/>
                <a:ea typeface="Times New Roman"/>
                <a:cs typeface="Times New Roman"/>
                <a:sym typeface="Times New Roman"/>
              </a:rPr>
              <a:t>1.</a:t>
            </a:r>
            <a:r>
              <a:rPr b="1" lang="en-GB" sz="5300">
                <a:solidFill>
                  <a:schemeClr val="dk2"/>
                </a:solidFill>
                <a:latin typeface="Times New Roman"/>
                <a:ea typeface="Times New Roman"/>
                <a:cs typeface="Times New Roman"/>
                <a:sym typeface="Times New Roman"/>
              </a:rPr>
              <a:t> 3D Mapping :</a:t>
            </a:r>
            <a:r>
              <a:rPr lang="en-GB" sz="5300">
                <a:solidFill>
                  <a:schemeClr val="dk2"/>
                </a:solidFill>
                <a:latin typeface="Times New Roman"/>
                <a:ea typeface="Times New Roman"/>
                <a:cs typeface="Times New Roman"/>
                <a:sym typeface="Times New Roman"/>
              </a:rPr>
              <a:t> Creating detailed 3D maps of environments for navigation.</a:t>
            </a:r>
            <a:endParaRPr sz="5300">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rPr lang="en-GB" sz="5300">
                <a:solidFill>
                  <a:schemeClr val="dk2"/>
                </a:solidFill>
                <a:latin typeface="Times New Roman"/>
                <a:ea typeface="Times New Roman"/>
                <a:cs typeface="Times New Roman"/>
                <a:sym typeface="Times New Roman"/>
              </a:rPr>
              <a:t>2.</a:t>
            </a:r>
            <a:r>
              <a:rPr b="1" lang="en-GB" sz="5300">
                <a:solidFill>
                  <a:schemeClr val="dk2"/>
                </a:solidFill>
                <a:latin typeface="Times New Roman"/>
                <a:ea typeface="Times New Roman"/>
                <a:cs typeface="Times New Roman"/>
                <a:sym typeface="Times New Roman"/>
              </a:rPr>
              <a:t> Object Detection and Recognition: </a:t>
            </a:r>
            <a:r>
              <a:rPr lang="en-GB" sz="5300">
                <a:solidFill>
                  <a:schemeClr val="dk2"/>
                </a:solidFill>
                <a:latin typeface="Times New Roman"/>
                <a:ea typeface="Times New Roman"/>
                <a:cs typeface="Times New Roman"/>
                <a:sym typeface="Times New Roman"/>
              </a:rPr>
              <a:t>Enhancing the accuracy of identifying and locating objects by providing spatial information.</a:t>
            </a:r>
            <a:endParaRPr sz="5300">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rPr lang="en-GB" sz="5300">
                <a:solidFill>
                  <a:schemeClr val="dk2"/>
                </a:solidFill>
                <a:latin typeface="Times New Roman"/>
                <a:ea typeface="Times New Roman"/>
                <a:cs typeface="Times New Roman"/>
                <a:sym typeface="Times New Roman"/>
              </a:rPr>
              <a:t>3. </a:t>
            </a:r>
            <a:r>
              <a:rPr b="1" lang="en-GB" sz="5300">
                <a:solidFill>
                  <a:schemeClr val="dk2"/>
                </a:solidFill>
                <a:latin typeface="Times New Roman"/>
                <a:ea typeface="Times New Roman"/>
                <a:cs typeface="Times New Roman"/>
                <a:sym typeface="Times New Roman"/>
              </a:rPr>
              <a:t>Ob</a:t>
            </a:r>
            <a:r>
              <a:rPr b="1" lang="en-GB" sz="5300">
                <a:solidFill>
                  <a:schemeClr val="dk2"/>
                </a:solidFill>
                <a:latin typeface="Times New Roman"/>
                <a:ea typeface="Times New Roman"/>
                <a:cs typeface="Times New Roman"/>
                <a:sym typeface="Times New Roman"/>
              </a:rPr>
              <a:t>stacle Avoidance: </a:t>
            </a:r>
            <a:r>
              <a:rPr lang="en-GB" sz="5300">
                <a:solidFill>
                  <a:schemeClr val="dk2"/>
                </a:solidFill>
                <a:latin typeface="Times New Roman"/>
                <a:ea typeface="Times New Roman"/>
                <a:cs typeface="Times New Roman"/>
                <a:sym typeface="Times New Roman"/>
              </a:rPr>
              <a:t>Enabling robots to detect and avoid obstacles by understanding their size, shape, and position in three dimensions.</a:t>
            </a:r>
            <a:endParaRPr sz="5300">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rPr lang="en-GB" sz="5300">
                <a:solidFill>
                  <a:schemeClr val="dk2"/>
                </a:solidFill>
                <a:latin typeface="Times New Roman"/>
                <a:ea typeface="Times New Roman"/>
                <a:cs typeface="Times New Roman"/>
                <a:sym typeface="Times New Roman"/>
              </a:rPr>
              <a:t>4. </a:t>
            </a:r>
            <a:r>
              <a:rPr b="1" lang="en-GB" sz="5300">
                <a:solidFill>
                  <a:schemeClr val="dk2"/>
                </a:solidFill>
                <a:latin typeface="Times New Roman"/>
                <a:ea typeface="Times New Roman"/>
                <a:cs typeface="Times New Roman"/>
                <a:sym typeface="Times New Roman"/>
              </a:rPr>
              <a:t>Path Planning:</a:t>
            </a:r>
            <a:r>
              <a:rPr lang="en-GB" sz="5300">
                <a:solidFill>
                  <a:schemeClr val="dk2"/>
                </a:solidFill>
                <a:latin typeface="Times New Roman"/>
                <a:ea typeface="Times New Roman"/>
                <a:cs typeface="Times New Roman"/>
                <a:sym typeface="Times New Roman"/>
              </a:rPr>
              <a:t> Assisting in planning efficient and safe paths through complex environments by analyzing the 3D structure of </a:t>
            </a:r>
            <a:r>
              <a:rPr lang="en-GB" sz="5300">
                <a:solidFill>
                  <a:schemeClr val="dk2"/>
                </a:solidFill>
                <a:latin typeface="Times New Roman"/>
                <a:ea typeface="Times New Roman"/>
                <a:cs typeface="Times New Roman"/>
                <a:sym typeface="Times New Roman"/>
              </a:rPr>
              <a:t>t</a:t>
            </a:r>
            <a:r>
              <a:rPr lang="en-GB" sz="5300">
                <a:solidFill>
                  <a:schemeClr val="dk2"/>
                </a:solidFill>
                <a:latin typeface="Times New Roman"/>
                <a:ea typeface="Times New Roman"/>
                <a:cs typeface="Times New Roman"/>
                <a:sym typeface="Times New Roman"/>
              </a:rPr>
              <a:t>he surroundings.</a:t>
            </a:r>
            <a:endParaRPr sz="5300">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rPr lang="en-GB" sz="5300">
                <a:solidFill>
                  <a:schemeClr val="dk2"/>
                </a:solidFill>
                <a:latin typeface="Times New Roman"/>
                <a:ea typeface="Times New Roman"/>
                <a:cs typeface="Times New Roman"/>
                <a:sym typeface="Times New Roman"/>
              </a:rPr>
              <a:t>5. </a:t>
            </a:r>
            <a:r>
              <a:rPr b="1" lang="en-GB" sz="5300">
                <a:solidFill>
                  <a:schemeClr val="dk2"/>
                </a:solidFill>
                <a:latin typeface="Times New Roman"/>
                <a:ea typeface="Times New Roman"/>
                <a:cs typeface="Times New Roman"/>
                <a:sym typeface="Times New Roman"/>
              </a:rPr>
              <a:t>Manipulation and Grasping</a:t>
            </a:r>
            <a:r>
              <a:rPr lang="en-GB" sz="5300">
                <a:solidFill>
                  <a:schemeClr val="dk2"/>
                </a:solidFill>
                <a:latin typeface="Times New Roman"/>
                <a:ea typeface="Times New Roman"/>
                <a:cs typeface="Times New Roman"/>
                <a:sym typeface="Times New Roman"/>
              </a:rPr>
              <a:t>: Improving robotic arms' ability to accurately grasp and manipulate objects by understanding their 3D shape and orientation.</a:t>
            </a:r>
            <a:endParaRPr sz="5300">
              <a:solidFill>
                <a:schemeClr val="dk2"/>
              </a:solidFill>
              <a:latin typeface="Times New Roman"/>
              <a:ea typeface="Times New Roman"/>
              <a:cs typeface="Times New Roman"/>
              <a:sym typeface="Times New Roman"/>
            </a:endParaRPr>
          </a:p>
          <a:p>
            <a:pPr indent="0" lvl="0" marL="0" rtl="0" algn="just">
              <a:spcBef>
                <a:spcPts val="1200"/>
              </a:spcBef>
              <a:spcAft>
                <a:spcPts val="0"/>
              </a:spcAft>
              <a:buNone/>
            </a:pPr>
            <a:r>
              <a:rPr lang="en-GB" sz="5300">
                <a:solidFill>
                  <a:schemeClr val="dk2"/>
                </a:solidFill>
                <a:latin typeface="Times New Roman"/>
                <a:ea typeface="Times New Roman"/>
                <a:cs typeface="Times New Roman"/>
                <a:sym typeface="Times New Roman"/>
              </a:rPr>
              <a:t>6. </a:t>
            </a:r>
            <a:r>
              <a:rPr b="1" lang="en-GB" sz="5300">
                <a:solidFill>
                  <a:schemeClr val="dk2"/>
                </a:solidFill>
                <a:latin typeface="Times New Roman"/>
                <a:ea typeface="Times New Roman"/>
                <a:cs typeface="Times New Roman"/>
                <a:sym typeface="Times New Roman"/>
              </a:rPr>
              <a:t>Environmental Interaction: </a:t>
            </a:r>
            <a:r>
              <a:rPr lang="en-GB" sz="5300">
                <a:solidFill>
                  <a:schemeClr val="dk2"/>
                </a:solidFill>
                <a:latin typeface="Times New Roman"/>
                <a:ea typeface="Times New Roman"/>
                <a:cs typeface="Times New Roman"/>
                <a:sym typeface="Times New Roman"/>
              </a:rPr>
              <a:t>Allowing robots to interact more effectively with their environment by providing a detailed 3D understanding of it.</a:t>
            </a:r>
            <a:endParaRPr sz="53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sz="8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32200" y="594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The basic Code and Output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4" name="Google Shape;124;p18"/>
          <p:cNvSpPr txBox="1"/>
          <p:nvPr>
            <p:ph idx="1" type="body"/>
          </p:nvPr>
        </p:nvSpPr>
        <p:spPr>
          <a:xfrm>
            <a:off x="729450" y="1365825"/>
            <a:ext cx="7688700" cy="365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50">
                <a:solidFill>
                  <a:schemeClr val="dk2"/>
                </a:solidFill>
                <a:latin typeface="Times New Roman"/>
                <a:ea typeface="Times New Roman"/>
                <a:cs typeface="Times New Roman"/>
                <a:sym typeface="Times New Roman"/>
              </a:rPr>
              <a:t>CODE:</a:t>
            </a:r>
            <a:endParaRPr b="1"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GB" sz="1250">
                <a:solidFill>
                  <a:schemeClr val="dk2"/>
                </a:solidFill>
                <a:latin typeface="Times New Roman"/>
                <a:ea typeface="Times New Roman"/>
                <a:cs typeface="Times New Roman"/>
                <a:sym typeface="Times New Roman"/>
              </a:rPr>
              <a:t>import open3d as o3d</a:t>
            </a:r>
            <a:endParaRPr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GB" sz="1250">
                <a:solidFill>
                  <a:schemeClr val="dk2"/>
                </a:solidFill>
                <a:latin typeface="Times New Roman"/>
                <a:ea typeface="Times New Roman"/>
                <a:cs typeface="Times New Roman"/>
                <a:sym typeface="Times New Roman"/>
              </a:rPr>
              <a:t>pcd = o3d.io.read_point_cloud("C:\\Users\\Diana mary\\Downloads\\BunnyMesh.ply")</a:t>
            </a:r>
            <a:endParaRPr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GB" sz="1250">
                <a:solidFill>
                  <a:schemeClr val="dk2"/>
                </a:solidFill>
                <a:latin typeface="Times New Roman"/>
                <a:ea typeface="Times New Roman"/>
                <a:cs typeface="Times New Roman"/>
                <a:sym typeface="Times New Roman"/>
              </a:rPr>
              <a:t>print(pcd)</a:t>
            </a:r>
            <a:endParaRPr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GB" sz="1250">
                <a:solidFill>
                  <a:schemeClr val="dk2"/>
                </a:solidFill>
                <a:latin typeface="Times New Roman"/>
                <a:ea typeface="Times New Roman"/>
                <a:cs typeface="Times New Roman"/>
                <a:sym typeface="Times New Roman"/>
              </a:rPr>
              <a:t>o3d.visualization.draw_geometries([pcd])</a:t>
            </a:r>
            <a:endParaRPr sz="125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b="1" lang="en-GB">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en-GB" sz="1050">
                <a:solidFill>
                  <a:srgbClr val="000000"/>
                </a:solidFill>
                <a:highlight>
                  <a:srgbClr val="FFFFFF"/>
                </a:highlight>
                <a:latin typeface="Times New Roman"/>
                <a:ea typeface="Times New Roman"/>
                <a:cs typeface="Times New Roman"/>
                <a:sym typeface="Times New Roman"/>
              </a:rPr>
              <a:t>Point Cloud</a:t>
            </a:r>
            <a:r>
              <a:rPr lang="en-GB" sz="1050">
                <a:solidFill>
                  <a:srgbClr val="000000"/>
                </a:solidFill>
                <a:highlight>
                  <a:srgbClr val="FFFFFF"/>
                </a:highlight>
                <a:latin typeface="Times New Roman"/>
                <a:ea typeface="Times New Roman"/>
                <a:cs typeface="Times New Roman"/>
                <a:sym typeface="Times New Roman"/>
              </a:rPr>
              <a:t> with 35947 points.</a:t>
            </a:r>
            <a:endParaRPr sz="105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2"/>
              </a:solidFill>
            </a:endParaRPr>
          </a:p>
          <a:p>
            <a:pPr indent="0" lvl="0" marL="0" rtl="0" algn="l">
              <a:spcBef>
                <a:spcPts val="1200"/>
              </a:spcBef>
              <a:spcAft>
                <a:spcPts val="1200"/>
              </a:spcAft>
              <a:buNone/>
            </a:pPr>
            <a:r>
              <a:rPr lang="en-GB">
                <a:solidFill>
                  <a:schemeClr val="dk2"/>
                </a:solidFill>
                <a:latin typeface="Times New Roman"/>
                <a:ea typeface="Times New Roman"/>
                <a:cs typeface="Times New Roman"/>
                <a:sym typeface="Times New Roman"/>
              </a:rPr>
              <a:t>Note: The input file is in .ply </a:t>
            </a:r>
            <a:r>
              <a:rPr lang="en-GB">
                <a:solidFill>
                  <a:schemeClr val="dk2"/>
                </a:solidFill>
                <a:latin typeface="Times New Roman"/>
                <a:ea typeface="Times New Roman"/>
                <a:cs typeface="Times New Roman"/>
                <a:sym typeface="Times New Roman"/>
              </a:rPr>
              <a:t>format to store 3D models as a collection of vertices, faces, and other elements. It can represent both geometry and color information.</a:t>
            </a:r>
            <a:endParaRPr>
              <a:solidFill>
                <a:schemeClr val="dk2"/>
              </a:solidFill>
              <a:latin typeface="Times New Roman"/>
              <a:ea typeface="Times New Roman"/>
              <a:cs typeface="Times New Roman"/>
              <a:sym typeface="Times New Roman"/>
            </a:endParaRPr>
          </a:p>
        </p:txBody>
      </p:sp>
      <p:pic>
        <p:nvPicPr>
          <p:cNvPr id="125" name="Google Shape;125;p18"/>
          <p:cNvPicPr preferRelativeResize="0"/>
          <p:nvPr/>
        </p:nvPicPr>
        <p:blipFill>
          <a:blip r:embed="rId3">
            <a:alphaModFix/>
          </a:blip>
          <a:stretch>
            <a:fillRect/>
          </a:stretch>
        </p:blipFill>
        <p:spPr>
          <a:xfrm>
            <a:off x="5441975" y="2508200"/>
            <a:ext cx="2222350" cy="1370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501050" y="546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Downsampled Point Cloud</a:t>
            </a:r>
            <a:endParaRPr>
              <a:latin typeface="Times New Roman"/>
              <a:ea typeface="Times New Roman"/>
              <a:cs typeface="Times New Roman"/>
              <a:sym typeface="Times New Roman"/>
            </a:endParaRPr>
          </a:p>
        </p:txBody>
      </p:sp>
      <p:sp>
        <p:nvSpPr>
          <p:cNvPr id="131" name="Google Shape;131;p19"/>
          <p:cNvSpPr txBox="1"/>
          <p:nvPr>
            <p:ph idx="1" type="body"/>
          </p:nvPr>
        </p:nvSpPr>
        <p:spPr>
          <a:xfrm>
            <a:off x="729450" y="1401225"/>
            <a:ext cx="7688700" cy="3439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200">
                <a:solidFill>
                  <a:schemeClr val="dk2"/>
                </a:solidFill>
                <a:latin typeface="Times New Roman"/>
                <a:ea typeface="Times New Roman"/>
                <a:cs typeface="Times New Roman"/>
                <a:sym typeface="Times New Roman"/>
              </a:rPr>
              <a:t>A downsampled point cloud is a version of the original point cloud that has been reduced in density.  Downsampled point clouds are often used to reduce computational complexity and memory requirements in applications where high point cloud resolution is not necessary. </a:t>
            </a:r>
            <a:endParaRPr sz="1200">
              <a:solidFill>
                <a:schemeClr val="dk2"/>
              </a:solidFill>
              <a:latin typeface="Times New Roman"/>
              <a:ea typeface="Times New Roman"/>
              <a:cs typeface="Times New Roman"/>
              <a:sym typeface="Times New Roman"/>
            </a:endParaRPr>
          </a:p>
          <a:p>
            <a:pPr indent="0" lvl="0" marL="0" rtl="0" algn="just">
              <a:spcBef>
                <a:spcPts val="1200"/>
              </a:spcBef>
              <a:spcAft>
                <a:spcPts val="1200"/>
              </a:spcAft>
              <a:buNone/>
            </a:pPr>
            <a:r>
              <a:rPr lang="en-GB" sz="1200">
                <a:solidFill>
                  <a:schemeClr val="dk2"/>
                </a:solidFill>
                <a:latin typeface="Times New Roman"/>
                <a:ea typeface="Times New Roman"/>
                <a:cs typeface="Times New Roman"/>
                <a:sym typeface="Times New Roman"/>
              </a:rPr>
              <a:t> A voxel grid can be used to downsample a point cloud by replacing all points within each voxel with a single representative point.  The pointcloud is downsampled to voxel </a:t>
            </a:r>
            <a:r>
              <a:rPr lang="en-GB" sz="1200">
                <a:solidFill>
                  <a:schemeClr val="dk2"/>
                </a:solidFill>
                <a:latin typeface="Times New Roman"/>
                <a:ea typeface="Times New Roman"/>
                <a:cs typeface="Times New Roman"/>
                <a:sym typeface="Times New Roman"/>
              </a:rPr>
              <a:t>value</a:t>
            </a:r>
            <a:r>
              <a:rPr lang="en-GB" sz="1200">
                <a:solidFill>
                  <a:schemeClr val="dk2"/>
                </a:solidFill>
                <a:latin typeface="Times New Roman"/>
                <a:ea typeface="Times New Roman"/>
                <a:cs typeface="Times New Roman"/>
                <a:sym typeface="Times New Roman"/>
              </a:rPr>
              <a:t> of 0.05.</a:t>
            </a:r>
            <a:endParaRPr sz="1200">
              <a:solidFill>
                <a:schemeClr val="dk2"/>
              </a:solidFill>
              <a:latin typeface="Times New Roman"/>
              <a:ea typeface="Times New Roman"/>
              <a:cs typeface="Times New Roman"/>
              <a:sym typeface="Times New Roman"/>
            </a:endParaRPr>
          </a:p>
        </p:txBody>
      </p:sp>
      <p:pic>
        <p:nvPicPr>
          <p:cNvPr id="132" name="Google Shape;132;p19"/>
          <p:cNvPicPr preferRelativeResize="0"/>
          <p:nvPr/>
        </p:nvPicPr>
        <p:blipFill>
          <a:blip r:embed="rId3">
            <a:alphaModFix/>
          </a:blip>
          <a:stretch>
            <a:fillRect/>
          </a:stretch>
        </p:blipFill>
        <p:spPr>
          <a:xfrm>
            <a:off x="501050" y="2840575"/>
            <a:ext cx="3353424" cy="2137824"/>
          </a:xfrm>
          <a:prstGeom prst="rect">
            <a:avLst/>
          </a:prstGeom>
          <a:noFill/>
          <a:ln>
            <a:noFill/>
          </a:ln>
        </p:spPr>
      </p:pic>
      <p:pic>
        <p:nvPicPr>
          <p:cNvPr id="133" name="Google Shape;133;p19"/>
          <p:cNvPicPr preferRelativeResize="0"/>
          <p:nvPr/>
        </p:nvPicPr>
        <p:blipFill rotWithShape="1">
          <a:blip r:embed="rId4">
            <a:alphaModFix/>
          </a:blip>
          <a:srcRect b="18782" l="6557" r="7153" t="6596"/>
          <a:stretch/>
        </p:blipFill>
        <p:spPr>
          <a:xfrm>
            <a:off x="4737577" y="2882913"/>
            <a:ext cx="3296250" cy="2053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7650" y="514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The Outliers and Inliers</a:t>
            </a:r>
            <a:endParaRPr>
              <a:latin typeface="Times New Roman"/>
              <a:ea typeface="Times New Roman"/>
              <a:cs typeface="Times New Roman"/>
              <a:sym typeface="Times New Roman"/>
            </a:endParaRPr>
          </a:p>
        </p:txBody>
      </p:sp>
      <p:sp>
        <p:nvSpPr>
          <p:cNvPr id="139" name="Google Shape;139;p20"/>
          <p:cNvSpPr txBox="1"/>
          <p:nvPr>
            <p:ph idx="1" type="body"/>
          </p:nvPr>
        </p:nvSpPr>
        <p:spPr>
          <a:xfrm>
            <a:off x="729450" y="1411825"/>
            <a:ext cx="7688700" cy="34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2"/>
                </a:solidFill>
                <a:latin typeface="Times New Roman"/>
                <a:ea typeface="Times New Roman"/>
                <a:cs typeface="Times New Roman"/>
                <a:sym typeface="Times New Roman"/>
              </a:rPr>
              <a:t>Outliers</a:t>
            </a:r>
            <a:r>
              <a:rPr lang="en-GB">
                <a:solidFill>
                  <a:schemeClr val="dk2"/>
                </a:solidFill>
                <a:latin typeface="Times New Roman"/>
                <a:ea typeface="Times New Roman"/>
                <a:cs typeface="Times New Roman"/>
                <a:sym typeface="Times New Roman"/>
              </a:rPr>
              <a:t>: Outliers in a point cloud are points that significantly deviate from the overall pattern or distribution of points. These points may be the result of measurement errors, noise, or objects that do not belong to the main structure of interest. Outliers can negatively impact the accuracy of algorithms that rely on the point cloud data, such as registration or segmentation algorithms.</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b="1" lang="en-GB">
                <a:solidFill>
                  <a:schemeClr val="dk2"/>
                </a:solidFill>
                <a:latin typeface="Times New Roman"/>
                <a:ea typeface="Times New Roman"/>
                <a:cs typeface="Times New Roman"/>
                <a:sym typeface="Times New Roman"/>
              </a:rPr>
              <a:t>Inliers</a:t>
            </a:r>
            <a:r>
              <a:rPr lang="en-GB">
                <a:solidFill>
                  <a:schemeClr val="dk2"/>
                </a:solidFill>
                <a:latin typeface="Times New Roman"/>
                <a:ea typeface="Times New Roman"/>
                <a:cs typeface="Times New Roman"/>
                <a:sym typeface="Times New Roman"/>
              </a:rPr>
              <a:t>: Inliers are points in a point cloud that are considered to be part of the main structure or pattern of interest. They represent the majority of points in the point cloud that conform to the expected distribution or shape. Inliers are used to analyze and model the main features of the point cloud, excluding outliers.</a:t>
            </a:r>
            <a:endParaRPr>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rPr b="1" i="1" lang="en-GB">
                <a:solidFill>
                  <a:schemeClr val="dk2"/>
                </a:solidFill>
                <a:latin typeface="Times New Roman"/>
                <a:ea typeface="Times New Roman"/>
                <a:cs typeface="Times New Roman"/>
                <a:sym typeface="Times New Roman"/>
              </a:rPr>
              <a:t>Showing outliers (red) and inliers (gray):</a:t>
            </a:r>
            <a:endParaRPr b="1" i="1">
              <a:solidFill>
                <a:schemeClr val="dk2"/>
              </a:solidFill>
              <a:latin typeface="Times New Roman"/>
              <a:ea typeface="Times New Roman"/>
              <a:cs typeface="Times New Roman"/>
              <a:sym typeface="Times New Roman"/>
            </a:endParaRPr>
          </a:p>
        </p:txBody>
      </p:sp>
      <p:pic>
        <p:nvPicPr>
          <p:cNvPr id="140" name="Google Shape;140;p20"/>
          <p:cNvPicPr preferRelativeResize="0"/>
          <p:nvPr/>
        </p:nvPicPr>
        <p:blipFill>
          <a:blip r:embed="rId3">
            <a:alphaModFix/>
          </a:blip>
          <a:stretch>
            <a:fillRect/>
          </a:stretch>
        </p:blipFill>
        <p:spPr>
          <a:xfrm>
            <a:off x="5949950" y="3259700"/>
            <a:ext cx="2381250" cy="1567499"/>
          </a:xfrm>
          <a:prstGeom prst="rect">
            <a:avLst/>
          </a:prstGeom>
          <a:noFill/>
          <a:ln>
            <a:noFill/>
          </a:ln>
        </p:spPr>
      </p:pic>
      <p:pic>
        <p:nvPicPr>
          <p:cNvPr id="141" name="Google Shape;141;p20"/>
          <p:cNvPicPr preferRelativeResize="0"/>
          <p:nvPr/>
        </p:nvPicPr>
        <p:blipFill>
          <a:blip r:embed="rId4">
            <a:alphaModFix/>
          </a:blip>
          <a:stretch>
            <a:fillRect/>
          </a:stretch>
        </p:blipFill>
        <p:spPr>
          <a:xfrm>
            <a:off x="4409300" y="3429000"/>
            <a:ext cx="1424250" cy="156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665950" y="567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Point Cloud from RGB and Depth images</a:t>
            </a:r>
            <a:endParaRPr>
              <a:latin typeface="Times New Roman"/>
              <a:ea typeface="Times New Roman"/>
              <a:cs typeface="Times New Roman"/>
              <a:sym typeface="Times New Roman"/>
            </a:endParaRPr>
          </a:p>
        </p:txBody>
      </p:sp>
      <p:sp>
        <p:nvSpPr>
          <p:cNvPr id="147" name="Google Shape;147;p21"/>
          <p:cNvSpPr txBox="1"/>
          <p:nvPr>
            <p:ph idx="1" type="body"/>
          </p:nvPr>
        </p:nvSpPr>
        <p:spPr>
          <a:xfrm>
            <a:off x="729450" y="1475325"/>
            <a:ext cx="76887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latin typeface="Times New Roman"/>
                <a:ea typeface="Times New Roman"/>
                <a:cs typeface="Times New Roman"/>
                <a:sym typeface="Times New Roman"/>
              </a:rPr>
              <a:t>The point clouds can be formed from RGB image in form of .jpg and depth image in form of .png with same size.</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486">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2"/>
              </a:solidFill>
              <a:latin typeface="Times New Roman"/>
              <a:ea typeface="Times New Roman"/>
              <a:cs typeface="Times New Roman"/>
              <a:sym typeface="Times New Roman"/>
            </a:endParaRPr>
          </a:p>
        </p:txBody>
      </p:sp>
      <p:sp>
        <p:nvSpPr>
          <p:cNvPr id="148" name="Google Shape;148;p21"/>
          <p:cNvSpPr txBox="1"/>
          <p:nvPr/>
        </p:nvSpPr>
        <p:spPr>
          <a:xfrm>
            <a:off x="729450" y="1812250"/>
            <a:ext cx="43845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Code:</a:t>
            </a:r>
            <a:endParaRPr/>
          </a:p>
          <a:p>
            <a:pPr indent="0" lvl="0" marL="0" rtl="0" algn="l">
              <a:spcBef>
                <a:spcPts val="0"/>
              </a:spcBef>
              <a:spcAft>
                <a:spcPts val="0"/>
              </a:spcAft>
              <a:buNone/>
            </a:pPr>
            <a:r>
              <a:rPr lang="en-GB" sz="1100"/>
              <a:t>color_raw = o3d.io.read_image("</a:t>
            </a:r>
            <a:r>
              <a:rPr i="1" lang="en-GB" sz="1100">
                <a:solidFill>
                  <a:srgbClr val="1155CC"/>
                </a:solidFill>
              </a:rPr>
              <a:t>C:\\Users\\Diana mary\\Downloads\\SampleRGBDImageSUN\\SUN_color.jpg</a:t>
            </a:r>
            <a:r>
              <a:rPr lang="en-GB" sz="1100"/>
              <a:t>")</a:t>
            </a:r>
            <a:endParaRPr sz="1100"/>
          </a:p>
          <a:p>
            <a:pPr indent="0" lvl="0" marL="0" rtl="0" algn="l">
              <a:spcBef>
                <a:spcPts val="0"/>
              </a:spcBef>
              <a:spcAft>
                <a:spcPts val="0"/>
              </a:spcAft>
              <a:buNone/>
            </a:pPr>
            <a:r>
              <a:rPr lang="en-GB" sz="1100"/>
              <a:t>depth_raw = o3d.io.read_image("</a:t>
            </a:r>
            <a:r>
              <a:rPr i="1" lang="en-GB" sz="1100">
                <a:solidFill>
                  <a:srgbClr val="1155CC"/>
                </a:solidFill>
              </a:rPr>
              <a:t>C:\\Users\\Diana mary\\Downloads\\SampleRGBDImageSUN\\SUN_depth.png</a:t>
            </a:r>
            <a:r>
              <a:rPr lang="en-GB" sz="1100"/>
              <a:t>")</a:t>
            </a:r>
            <a:endParaRPr sz="1100"/>
          </a:p>
          <a:p>
            <a:pPr indent="0" lvl="0" marL="0" rtl="0" algn="l">
              <a:spcBef>
                <a:spcPts val="0"/>
              </a:spcBef>
              <a:spcAft>
                <a:spcPts val="0"/>
              </a:spcAft>
              <a:buNone/>
            </a:pPr>
            <a:r>
              <a:rPr lang="en-GB" sz="1100"/>
              <a:t>rgbd_image = o3d.geometry.RGBDImage.create_from_sun_format(</a:t>
            </a:r>
            <a:endParaRPr sz="1100"/>
          </a:p>
          <a:p>
            <a:pPr indent="0" lvl="0" marL="0" rtl="0" algn="l">
              <a:spcBef>
                <a:spcPts val="0"/>
              </a:spcBef>
              <a:spcAft>
                <a:spcPts val="0"/>
              </a:spcAft>
              <a:buNone/>
            </a:pPr>
            <a:r>
              <a:rPr lang="en-GB" sz="1100"/>
              <a:t>    color_raw,depth_raw)</a:t>
            </a:r>
            <a:endParaRPr sz="1100"/>
          </a:p>
          <a:p>
            <a:pPr indent="0" lvl="0" marL="0" rtl="0" algn="l">
              <a:spcBef>
                <a:spcPts val="0"/>
              </a:spcBef>
              <a:spcAft>
                <a:spcPts val="0"/>
              </a:spcAft>
              <a:buNone/>
            </a:pPr>
            <a:r>
              <a:rPr lang="en-GB" sz="1100"/>
              <a:t>print(rgbd_image)</a:t>
            </a:r>
            <a:endParaRPr sz="1100"/>
          </a:p>
        </p:txBody>
      </p:sp>
      <p:pic>
        <p:nvPicPr>
          <p:cNvPr id="149" name="Google Shape;149;p21"/>
          <p:cNvPicPr preferRelativeResize="0"/>
          <p:nvPr/>
        </p:nvPicPr>
        <p:blipFill>
          <a:blip r:embed="rId3">
            <a:alphaModFix/>
          </a:blip>
          <a:stretch>
            <a:fillRect/>
          </a:stretch>
        </p:blipFill>
        <p:spPr>
          <a:xfrm>
            <a:off x="5494875" y="3200400"/>
            <a:ext cx="3524250" cy="1725075"/>
          </a:xfrm>
          <a:prstGeom prst="rect">
            <a:avLst/>
          </a:prstGeom>
          <a:noFill/>
          <a:ln>
            <a:noFill/>
          </a:ln>
        </p:spPr>
      </p:pic>
      <p:pic>
        <p:nvPicPr>
          <p:cNvPr id="150" name="Google Shape;150;p21"/>
          <p:cNvPicPr preferRelativeResize="0"/>
          <p:nvPr/>
        </p:nvPicPr>
        <p:blipFill>
          <a:blip r:embed="rId4">
            <a:alphaModFix/>
          </a:blip>
          <a:stretch>
            <a:fillRect/>
          </a:stretch>
        </p:blipFill>
        <p:spPr>
          <a:xfrm>
            <a:off x="5103800" y="1840838"/>
            <a:ext cx="3915325" cy="1461825"/>
          </a:xfrm>
          <a:prstGeom prst="rect">
            <a:avLst/>
          </a:prstGeom>
          <a:noFill/>
          <a:ln>
            <a:noFill/>
          </a:ln>
        </p:spPr>
      </p:pic>
      <p:pic>
        <p:nvPicPr>
          <p:cNvPr id="151" name="Google Shape;151;p21"/>
          <p:cNvPicPr preferRelativeResize="0"/>
          <p:nvPr/>
        </p:nvPicPr>
        <p:blipFill>
          <a:blip r:embed="rId5">
            <a:alphaModFix/>
          </a:blip>
          <a:stretch>
            <a:fillRect/>
          </a:stretch>
        </p:blipFill>
        <p:spPr>
          <a:xfrm>
            <a:off x="884775" y="3745450"/>
            <a:ext cx="3733800" cy="93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